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4"/>
  </p:sldMasterIdLst>
  <p:notesMasterIdLst>
    <p:notesMasterId r:id="rId32"/>
  </p:notesMasterIdLst>
  <p:sldIdLst>
    <p:sldId id="256" r:id="rId5"/>
    <p:sldId id="308" r:id="rId6"/>
    <p:sldId id="300" r:id="rId7"/>
    <p:sldId id="311" r:id="rId8"/>
    <p:sldId id="298" r:id="rId9"/>
    <p:sldId id="265" r:id="rId10"/>
    <p:sldId id="266" r:id="rId11"/>
    <p:sldId id="286" r:id="rId12"/>
    <p:sldId id="287" r:id="rId13"/>
    <p:sldId id="278" r:id="rId14"/>
    <p:sldId id="288" r:id="rId15"/>
    <p:sldId id="279" r:id="rId16"/>
    <p:sldId id="289" r:id="rId17"/>
    <p:sldId id="280" r:id="rId18"/>
    <p:sldId id="290" r:id="rId19"/>
    <p:sldId id="291" r:id="rId20"/>
    <p:sldId id="282" r:id="rId21"/>
    <p:sldId id="293" r:id="rId22"/>
    <p:sldId id="294" r:id="rId23"/>
    <p:sldId id="292" r:id="rId24"/>
    <p:sldId id="283" r:id="rId25"/>
    <p:sldId id="301" r:id="rId26"/>
    <p:sldId id="303" r:id="rId27"/>
    <p:sldId id="304" r:id="rId28"/>
    <p:sldId id="314" r:id="rId29"/>
    <p:sldId id="310" r:id="rId30"/>
    <p:sldId id="31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A2A71-4363-4B7C-8363-E85E9FCCDC43}" v="72" dt="2026-03-18T11:45:2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94660"/>
  </p:normalViewPr>
  <p:slideViewPr>
    <p:cSldViewPr snapToGrid="0">
      <p:cViewPr varScale="1">
        <p:scale>
          <a:sx n="50" d="100"/>
          <a:sy n="50" d="100"/>
        </p:scale>
        <p:origin x="396"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F14CE-C60B-4CF3-BBF7-87BFE63B78B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879B18BE-7320-44EE-9F3E-C7FE5006FD2E}">
      <dgm:prSet/>
      <dgm:spPr/>
      <dgm:t>
        <a:bodyPr/>
        <a:lstStyle/>
        <a:p>
          <a:r>
            <a:rPr lang="en-US" b="1" i="1"/>
            <a:t>French Immersion Note:</a:t>
          </a:r>
          <a:endParaRPr lang="en-US"/>
        </a:p>
      </dgm:t>
    </dgm:pt>
    <dgm:pt modelId="{97B0C322-3717-4C94-BCDD-5783D0F1E1EB}" type="parTrans" cxnId="{6A20605A-A0B4-48A1-902B-216D97289DCD}">
      <dgm:prSet/>
      <dgm:spPr/>
      <dgm:t>
        <a:bodyPr/>
        <a:lstStyle/>
        <a:p>
          <a:endParaRPr lang="en-US"/>
        </a:p>
      </dgm:t>
    </dgm:pt>
    <dgm:pt modelId="{7F6BEF26-B5EC-463D-B48A-C3BFDADBB9E5}" type="sibTrans" cxnId="{6A20605A-A0B4-48A1-902B-216D97289DCD}">
      <dgm:prSet/>
      <dgm:spPr/>
      <dgm:t>
        <a:bodyPr/>
        <a:lstStyle/>
        <a:p>
          <a:endParaRPr lang="en-US"/>
        </a:p>
      </dgm:t>
    </dgm:pt>
    <dgm:pt modelId="{A420B172-1EA6-4E74-B9B6-DB3463D88984}">
      <dgm:prSet custT="1"/>
      <dgm:spPr/>
      <dgm:t>
        <a:bodyPr/>
        <a:lstStyle/>
        <a:p>
          <a:r>
            <a:rPr lang="en-US" sz="1600"/>
            <a:t>Students need to acquire 40 credit-hours in French Immersion if they want to receive a French Concentration on their transcript. This will mean students need to take a total of </a:t>
          </a:r>
          <a:r>
            <a:rPr lang="en-US" sz="1600" b="1"/>
            <a:t>10 </a:t>
          </a:r>
          <a:r>
            <a:rPr lang="en-US" sz="1600"/>
            <a:t>French courses between grades 10-12.</a:t>
          </a:r>
        </a:p>
      </dgm:t>
    </dgm:pt>
    <dgm:pt modelId="{E7DB0E90-2F54-4A06-9994-45E652F339C5}" type="parTrans" cxnId="{19FDB9B2-FF39-4AD5-A36D-50354F57B29A}">
      <dgm:prSet/>
      <dgm:spPr/>
      <dgm:t>
        <a:bodyPr/>
        <a:lstStyle/>
        <a:p>
          <a:endParaRPr lang="en-US"/>
        </a:p>
      </dgm:t>
    </dgm:pt>
    <dgm:pt modelId="{1F14ABDA-2E3C-4814-86B2-C38138509E13}" type="sibTrans" cxnId="{19FDB9B2-FF39-4AD5-A36D-50354F57B29A}">
      <dgm:prSet/>
      <dgm:spPr/>
      <dgm:t>
        <a:bodyPr/>
        <a:lstStyle/>
        <a:p>
          <a:endParaRPr lang="en-US"/>
        </a:p>
      </dgm:t>
    </dgm:pt>
    <dgm:pt modelId="{86C491A6-C3EB-4547-884D-3914A7AADC76}">
      <dgm:prSet custT="1"/>
      <dgm:spPr/>
      <dgm:t>
        <a:bodyPr/>
        <a:lstStyle/>
        <a:p>
          <a:r>
            <a:rPr lang="en-US" sz="1600"/>
            <a:t>FILA 10, FI Civics 10, FI Phys. Ed 10 or FI Career Pathways 10, FILA 11, FI Mod Hist 110, FI World120 Issues, FILA 12, Tech de Comm 120. Plus, two additional courses online and or FSL Career Mentorship Pathway 120 (Co-op).</a:t>
          </a:r>
        </a:p>
      </dgm:t>
    </dgm:pt>
    <dgm:pt modelId="{053F82AC-16B5-447A-AFD9-8D4275E7A578}" type="parTrans" cxnId="{1C6E7700-7880-45D6-A4E6-8D11C98A9E10}">
      <dgm:prSet/>
      <dgm:spPr/>
      <dgm:t>
        <a:bodyPr/>
        <a:lstStyle/>
        <a:p>
          <a:endParaRPr lang="en-US"/>
        </a:p>
      </dgm:t>
    </dgm:pt>
    <dgm:pt modelId="{1CD4A989-FE66-41D6-88CE-93DE598D19EA}" type="sibTrans" cxnId="{1C6E7700-7880-45D6-A4E6-8D11C98A9E10}">
      <dgm:prSet/>
      <dgm:spPr/>
      <dgm:t>
        <a:bodyPr/>
        <a:lstStyle/>
        <a:p>
          <a:endParaRPr lang="en-US"/>
        </a:p>
      </dgm:t>
    </dgm:pt>
    <dgm:pt modelId="{E7167373-6D14-4537-9370-D18B656675D5}">
      <dgm:prSet custT="1"/>
      <dgm:spPr/>
      <dgm:t>
        <a:bodyPr/>
        <a:lstStyle/>
        <a:p>
          <a:r>
            <a:rPr lang="en-US" sz="1600"/>
            <a:t>In order to qualify for the OPI (oral proficiency interview). You must have at least one French Immersion course at the grade 12 level. – This will be either your FILA 12 and /or Tech de Communication 120.</a:t>
          </a:r>
          <a:br>
            <a:rPr lang="en-US" sz="1300"/>
          </a:br>
          <a:br>
            <a:rPr lang="en-US" sz="1300"/>
          </a:br>
          <a:endParaRPr lang="en-US" sz="1300"/>
        </a:p>
      </dgm:t>
    </dgm:pt>
    <dgm:pt modelId="{B5D2C17A-DE6B-456F-9B46-3CE6846647AB}" type="parTrans" cxnId="{589E0A1A-C82A-49E8-AC40-190D09256B33}">
      <dgm:prSet/>
      <dgm:spPr/>
      <dgm:t>
        <a:bodyPr/>
        <a:lstStyle/>
        <a:p>
          <a:endParaRPr lang="en-US"/>
        </a:p>
      </dgm:t>
    </dgm:pt>
    <dgm:pt modelId="{1C3A41E8-18BB-4D7C-B7E8-DCE1E30D7B5F}" type="sibTrans" cxnId="{589E0A1A-C82A-49E8-AC40-190D09256B33}">
      <dgm:prSet/>
      <dgm:spPr/>
      <dgm:t>
        <a:bodyPr/>
        <a:lstStyle/>
        <a:p>
          <a:endParaRPr lang="en-US"/>
        </a:p>
      </dgm:t>
    </dgm:pt>
    <dgm:pt modelId="{FE0E36A3-DD87-437B-A9E0-F3B4D3023A61}" type="pres">
      <dgm:prSet presAssocID="{C03F14CE-C60B-4CF3-BBF7-87BFE63B78B9}" presName="outerComposite" presStyleCnt="0">
        <dgm:presLayoutVars>
          <dgm:chMax val="5"/>
          <dgm:dir/>
          <dgm:resizeHandles val="exact"/>
        </dgm:presLayoutVars>
      </dgm:prSet>
      <dgm:spPr/>
    </dgm:pt>
    <dgm:pt modelId="{09D7CE0E-1CAE-4446-BE64-153B855CB32B}" type="pres">
      <dgm:prSet presAssocID="{C03F14CE-C60B-4CF3-BBF7-87BFE63B78B9}" presName="dummyMaxCanvas" presStyleCnt="0">
        <dgm:presLayoutVars/>
      </dgm:prSet>
      <dgm:spPr/>
    </dgm:pt>
    <dgm:pt modelId="{CCF265EC-8241-4201-9574-F1FA969E272F}" type="pres">
      <dgm:prSet presAssocID="{C03F14CE-C60B-4CF3-BBF7-87BFE63B78B9}" presName="FourNodes_1" presStyleLbl="node1" presStyleIdx="0" presStyleCnt="4">
        <dgm:presLayoutVars>
          <dgm:bulletEnabled val="1"/>
        </dgm:presLayoutVars>
      </dgm:prSet>
      <dgm:spPr/>
    </dgm:pt>
    <dgm:pt modelId="{5AF15718-0CB9-45D8-A761-387DA50F42FF}" type="pres">
      <dgm:prSet presAssocID="{C03F14CE-C60B-4CF3-BBF7-87BFE63B78B9}" presName="FourNodes_2" presStyleLbl="node1" presStyleIdx="1" presStyleCnt="4">
        <dgm:presLayoutVars>
          <dgm:bulletEnabled val="1"/>
        </dgm:presLayoutVars>
      </dgm:prSet>
      <dgm:spPr/>
    </dgm:pt>
    <dgm:pt modelId="{A5274C8E-BD9D-4DAA-B158-74804E04E6AB}" type="pres">
      <dgm:prSet presAssocID="{C03F14CE-C60B-4CF3-BBF7-87BFE63B78B9}" presName="FourNodes_3" presStyleLbl="node1" presStyleIdx="2" presStyleCnt="4">
        <dgm:presLayoutVars>
          <dgm:bulletEnabled val="1"/>
        </dgm:presLayoutVars>
      </dgm:prSet>
      <dgm:spPr/>
    </dgm:pt>
    <dgm:pt modelId="{F7608A3C-98C4-4120-9CE5-8390BBCDD5EB}" type="pres">
      <dgm:prSet presAssocID="{C03F14CE-C60B-4CF3-BBF7-87BFE63B78B9}" presName="FourNodes_4" presStyleLbl="node1" presStyleIdx="3" presStyleCnt="4">
        <dgm:presLayoutVars>
          <dgm:bulletEnabled val="1"/>
        </dgm:presLayoutVars>
      </dgm:prSet>
      <dgm:spPr/>
    </dgm:pt>
    <dgm:pt modelId="{3A10969A-376D-474D-92FA-1F1C9E7BA88F}" type="pres">
      <dgm:prSet presAssocID="{C03F14CE-C60B-4CF3-BBF7-87BFE63B78B9}" presName="FourConn_1-2" presStyleLbl="fgAccFollowNode1" presStyleIdx="0" presStyleCnt="3">
        <dgm:presLayoutVars>
          <dgm:bulletEnabled val="1"/>
        </dgm:presLayoutVars>
      </dgm:prSet>
      <dgm:spPr/>
    </dgm:pt>
    <dgm:pt modelId="{6722A0F0-0CF1-4C22-B7CD-5A1DF23C97D6}" type="pres">
      <dgm:prSet presAssocID="{C03F14CE-C60B-4CF3-BBF7-87BFE63B78B9}" presName="FourConn_2-3" presStyleLbl="fgAccFollowNode1" presStyleIdx="1" presStyleCnt="3">
        <dgm:presLayoutVars>
          <dgm:bulletEnabled val="1"/>
        </dgm:presLayoutVars>
      </dgm:prSet>
      <dgm:spPr/>
    </dgm:pt>
    <dgm:pt modelId="{B5091773-F63D-46C0-B5F4-B055338BC754}" type="pres">
      <dgm:prSet presAssocID="{C03F14CE-C60B-4CF3-BBF7-87BFE63B78B9}" presName="FourConn_3-4" presStyleLbl="fgAccFollowNode1" presStyleIdx="2" presStyleCnt="3">
        <dgm:presLayoutVars>
          <dgm:bulletEnabled val="1"/>
        </dgm:presLayoutVars>
      </dgm:prSet>
      <dgm:spPr/>
    </dgm:pt>
    <dgm:pt modelId="{336FC92B-9EF6-4A69-AE58-0129347E248D}" type="pres">
      <dgm:prSet presAssocID="{C03F14CE-C60B-4CF3-BBF7-87BFE63B78B9}" presName="FourNodes_1_text" presStyleLbl="node1" presStyleIdx="3" presStyleCnt="4">
        <dgm:presLayoutVars>
          <dgm:bulletEnabled val="1"/>
        </dgm:presLayoutVars>
      </dgm:prSet>
      <dgm:spPr/>
    </dgm:pt>
    <dgm:pt modelId="{E8AA463C-BE27-45E0-9BC1-2AD4D9655C32}" type="pres">
      <dgm:prSet presAssocID="{C03F14CE-C60B-4CF3-BBF7-87BFE63B78B9}" presName="FourNodes_2_text" presStyleLbl="node1" presStyleIdx="3" presStyleCnt="4">
        <dgm:presLayoutVars>
          <dgm:bulletEnabled val="1"/>
        </dgm:presLayoutVars>
      </dgm:prSet>
      <dgm:spPr/>
    </dgm:pt>
    <dgm:pt modelId="{FFC7F1E6-C36E-4063-8038-BCCD22917300}" type="pres">
      <dgm:prSet presAssocID="{C03F14CE-C60B-4CF3-BBF7-87BFE63B78B9}" presName="FourNodes_3_text" presStyleLbl="node1" presStyleIdx="3" presStyleCnt="4">
        <dgm:presLayoutVars>
          <dgm:bulletEnabled val="1"/>
        </dgm:presLayoutVars>
      </dgm:prSet>
      <dgm:spPr/>
    </dgm:pt>
    <dgm:pt modelId="{E17F9C2F-E2BC-46B2-9B04-B09174B801EE}" type="pres">
      <dgm:prSet presAssocID="{C03F14CE-C60B-4CF3-BBF7-87BFE63B78B9}" presName="FourNodes_4_text" presStyleLbl="node1" presStyleIdx="3" presStyleCnt="4">
        <dgm:presLayoutVars>
          <dgm:bulletEnabled val="1"/>
        </dgm:presLayoutVars>
      </dgm:prSet>
      <dgm:spPr/>
    </dgm:pt>
  </dgm:ptLst>
  <dgm:cxnLst>
    <dgm:cxn modelId="{1C6E7700-7880-45D6-A4E6-8D11C98A9E10}" srcId="{C03F14CE-C60B-4CF3-BBF7-87BFE63B78B9}" destId="{86C491A6-C3EB-4547-884D-3914A7AADC76}" srcOrd="2" destOrd="0" parTransId="{053F82AC-16B5-447A-AFD9-8D4275E7A578}" sibTransId="{1CD4A989-FE66-41D6-88CE-93DE598D19EA}"/>
    <dgm:cxn modelId="{C5498209-E1DD-4C30-8EE6-6A748D9058B5}" type="presOf" srcId="{879B18BE-7320-44EE-9F3E-C7FE5006FD2E}" destId="{336FC92B-9EF6-4A69-AE58-0129347E248D}" srcOrd="1" destOrd="0" presId="urn:microsoft.com/office/officeart/2005/8/layout/vProcess5"/>
    <dgm:cxn modelId="{589E0A1A-C82A-49E8-AC40-190D09256B33}" srcId="{C03F14CE-C60B-4CF3-BBF7-87BFE63B78B9}" destId="{E7167373-6D14-4537-9370-D18B656675D5}" srcOrd="3" destOrd="0" parTransId="{B5D2C17A-DE6B-456F-9B46-3CE6846647AB}" sibTransId="{1C3A41E8-18BB-4D7C-B7E8-DCE1E30D7B5F}"/>
    <dgm:cxn modelId="{3FCBF637-8452-4F80-B67F-72B7AA8331C4}" type="presOf" srcId="{86C491A6-C3EB-4547-884D-3914A7AADC76}" destId="{FFC7F1E6-C36E-4063-8038-BCCD22917300}" srcOrd="1" destOrd="0" presId="urn:microsoft.com/office/officeart/2005/8/layout/vProcess5"/>
    <dgm:cxn modelId="{897F8E3C-D31E-45ED-B308-A8BD9EECB459}" type="presOf" srcId="{E7167373-6D14-4537-9370-D18B656675D5}" destId="{F7608A3C-98C4-4120-9CE5-8390BBCDD5EB}" srcOrd="0" destOrd="0" presId="urn:microsoft.com/office/officeart/2005/8/layout/vProcess5"/>
    <dgm:cxn modelId="{74C2D25D-E2BA-4DED-B433-CB6647ABFAFD}" type="presOf" srcId="{86C491A6-C3EB-4547-884D-3914A7AADC76}" destId="{A5274C8E-BD9D-4DAA-B158-74804E04E6AB}" srcOrd="0" destOrd="0" presId="urn:microsoft.com/office/officeart/2005/8/layout/vProcess5"/>
    <dgm:cxn modelId="{CF2AAD65-AEEC-4ADF-BD8F-E2C365B131DB}" type="presOf" srcId="{1F14ABDA-2E3C-4814-86B2-C38138509E13}" destId="{6722A0F0-0CF1-4C22-B7CD-5A1DF23C97D6}" srcOrd="0" destOrd="0" presId="urn:microsoft.com/office/officeart/2005/8/layout/vProcess5"/>
    <dgm:cxn modelId="{33734474-CB44-41C6-97EB-8972D66695EF}" type="presOf" srcId="{A420B172-1EA6-4E74-B9B6-DB3463D88984}" destId="{5AF15718-0CB9-45D8-A761-387DA50F42FF}" srcOrd="0" destOrd="0" presId="urn:microsoft.com/office/officeart/2005/8/layout/vProcess5"/>
    <dgm:cxn modelId="{3DCE2C76-137A-4B46-8AA0-AFB1FCD4610E}" type="presOf" srcId="{7F6BEF26-B5EC-463D-B48A-C3BFDADBB9E5}" destId="{3A10969A-376D-474D-92FA-1F1C9E7BA88F}" srcOrd="0" destOrd="0" presId="urn:microsoft.com/office/officeart/2005/8/layout/vProcess5"/>
    <dgm:cxn modelId="{6A20605A-A0B4-48A1-902B-216D97289DCD}" srcId="{C03F14CE-C60B-4CF3-BBF7-87BFE63B78B9}" destId="{879B18BE-7320-44EE-9F3E-C7FE5006FD2E}" srcOrd="0" destOrd="0" parTransId="{97B0C322-3717-4C94-BCDD-5783D0F1E1EB}" sibTransId="{7F6BEF26-B5EC-463D-B48A-C3BFDADBB9E5}"/>
    <dgm:cxn modelId="{27A78B83-98E1-4C76-BF6C-751060BEAAA7}" type="presOf" srcId="{C03F14CE-C60B-4CF3-BBF7-87BFE63B78B9}" destId="{FE0E36A3-DD87-437B-A9E0-F3B4D3023A61}" srcOrd="0" destOrd="0" presId="urn:microsoft.com/office/officeart/2005/8/layout/vProcess5"/>
    <dgm:cxn modelId="{FA6412B1-F0AD-415C-B8EF-21DC17FCD5EC}" type="presOf" srcId="{1CD4A989-FE66-41D6-88CE-93DE598D19EA}" destId="{B5091773-F63D-46C0-B5F4-B055338BC754}" srcOrd="0" destOrd="0" presId="urn:microsoft.com/office/officeart/2005/8/layout/vProcess5"/>
    <dgm:cxn modelId="{19FDB9B2-FF39-4AD5-A36D-50354F57B29A}" srcId="{C03F14CE-C60B-4CF3-BBF7-87BFE63B78B9}" destId="{A420B172-1EA6-4E74-B9B6-DB3463D88984}" srcOrd="1" destOrd="0" parTransId="{E7DB0E90-2F54-4A06-9994-45E652F339C5}" sibTransId="{1F14ABDA-2E3C-4814-86B2-C38138509E13}"/>
    <dgm:cxn modelId="{94E839C1-A3FE-4576-95C2-D2E9880B4219}" type="presOf" srcId="{E7167373-6D14-4537-9370-D18B656675D5}" destId="{E17F9C2F-E2BC-46B2-9B04-B09174B801EE}" srcOrd="1" destOrd="0" presId="urn:microsoft.com/office/officeart/2005/8/layout/vProcess5"/>
    <dgm:cxn modelId="{9344BEDD-D24F-42ED-BFA1-FCA7A11B2551}" type="presOf" srcId="{879B18BE-7320-44EE-9F3E-C7FE5006FD2E}" destId="{CCF265EC-8241-4201-9574-F1FA969E272F}" srcOrd="0" destOrd="0" presId="urn:microsoft.com/office/officeart/2005/8/layout/vProcess5"/>
    <dgm:cxn modelId="{26FF3FFD-859D-4D0F-9402-53953206DA67}" type="presOf" srcId="{A420B172-1EA6-4E74-B9B6-DB3463D88984}" destId="{E8AA463C-BE27-45E0-9BC1-2AD4D9655C32}" srcOrd="1" destOrd="0" presId="urn:microsoft.com/office/officeart/2005/8/layout/vProcess5"/>
    <dgm:cxn modelId="{F1851AA9-C268-41B9-884D-A980BF971567}" type="presParOf" srcId="{FE0E36A3-DD87-437B-A9E0-F3B4D3023A61}" destId="{09D7CE0E-1CAE-4446-BE64-153B855CB32B}" srcOrd="0" destOrd="0" presId="urn:microsoft.com/office/officeart/2005/8/layout/vProcess5"/>
    <dgm:cxn modelId="{CAFDDAFC-1F06-4C11-BB26-341D747AA1C3}" type="presParOf" srcId="{FE0E36A3-DD87-437B-A9E0-F3B4D3023A61}" destId="{CCF265EC-8241-4201-9574-F1FA969E272F}" srcOrd="1" destOrd="0" presId="urn:microsoft.com/office/officeart/2005/8/layout/vProcess5"/>
    <dgm:cxn modelId="{04BFB609-DB35-49F4-BDBC-F4F553D8E358}" type="presParOf" srcId="{FE0E36A3-DD87-437B-A9E0-F3B4D3023A61}" destId="{5AF15718-0CB9-45D8-A761-387DA50F42FF}" srcOrd="2" destOrd="0" presId="urn:microsoft.com/office/officeart/2005/8/layout/vProcess5"/>
    <dgm:cxn modelId="{089BDC25-6F34-48B7-9399-BD180497B2EF}" type="presParOf" srcId="{FE0E36A3-DD87-437B-A9E0-F3B4D3023A61}" destId="{A5274C8E-BD9D-4DAA-B158-74804E04E6AB}" srcOrd="3" destOrd="0" presId="urn:microsoft.com/office/officeart/2005/8/layout/vProcess5"/>
    <dgm:cxn modelId="{4423D705-00C0-46BB-B1BE-8939DF925153}" type="presParOf" srcId="{FE0E36A3-DD87-437B-A9E0-F3B4D3023A61}" destId="{F7608A3C-98C4-4120-9CE5-8390BBCDD5EB}" srcOrd="4" destOrd="0" presId="urn:microsoft.com/office/officeart/2005/8/layout/vProcess5"/>
    <dgm:cxn modelId="{9C7A4F49-A226-4B08-8502-49FDC9CE5C9A}" type="presParOf" srcId="{FE0E36A3-DD87-437B-A9E0-F3B4D3023A61}" destId="{3A10969A-376D-474D-92FA-1F1C9E7BA88F}" srcOrd="5" destOrd="0" presId="urn:microsoft.com/office/officeart/2005/8/layout/vProcess5"/>
    <dgm:cxn modelId="{60D9979E-08B1-4BB0-BAEE-76698CBBDBAD}" type="presParOf" srcId="{FE0E36A3-DD87-437B-A9E0-F3B4D3023A61}" destId="{6722A0F0-0CF1-4C22-B7CD-5A1DF23C97D6}" srcOrd="6" destOrd="0" presId="urn:microsoft.com/office/officeart/2005/8/layout/vProcess5"/>
    <dgm:cxn modelId="{63811862-6069-4057-BFC6-ABC8C1828511}" type="presParOf" srcId="{FE0E36A3-DD87-437B-A9E0-F3B4D3023A61}" destId="{B5091773-F63D-46C0-B5F4-B055338BC754}" srcOrd="7" destOrd="0" presId="urn:microsoft.com/office/officeart/2005/8/layout/vProcess5"/>
    <dgm:cxn modelId="{1D47648F-4C77-4D8C-81F5-C26DC52EB0A3}" type="presParOf" srcId="{FE0E36A3-DD87-437B-A9E0-F3B4D3023A61}" destId="{336FC92B-9EF6-4A69-AE58-0129347E248D}" srcOrd="8" destOrd="0" presId="urn:microsoft.com/office/officeart/2005/8/layout/vProcess5"/>
    <dgm:cxn modelId="{F7E83E77-98E3-4265-BA05-B5847EFADFE0}" type="presParOf" srcId="{FE0E36A3-DD87-437B-A9E0-F3B4D3023A61}" destId="{E8AA463C-BE27-45E0-9BC1-2AD4D9655C32}" srcOrd="9" destOrd="0" presId="urn:microsoft.com/office/officeart/2005/8/layout/vProcess5"/>
    <dgm:cxn modelId="{F58ABB20-487B-4F80-9E16-3F7530366400}" type="presParOf" srcId="{FE0E36A3-DD87-437B-A9E0-F3B4D3023A61}" destId="{FFC7F1E6-C36E-4063-8038-BCCD22917300}" srcOrd="10" destOrd="0" presId="urn:microsoft.com/office/officeart/2005/8/layout/vProcess5"/>
    <dgm:cxn modelId="{1A41045A-169B-4026-A894-CCD615D9C9BE}" type="presParOf" srcId="{FE0E36A3-DD87-437B-A9E0-F3B4D3023A61}" destId="{E17F9C2F-E2BC-46B2-9B04-B09174B801EE}"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65EC-8241-4201-9574-F1FA969E272F}">
      <dsp:nvSpPr>
        <dsp:cNvPr id="0" name=""/>
        <dsp:cNvSpPr/>
      </dsp:nvSpPr>
      <dsp:spPr>
        <a:xfrm>
          <a:off x="0" y="0"/>
          <a:ext cx="8157995" cy="105301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i="1" kern="1200"/>
            <a:t>French Immersion Note:</a:t>
          </a:r>
          <a:endParaRPr lang="en-US" sz="4600" kern="1200"/>
        </a:p>
      </dsp:txBody>
      <dsp:txXfrm>
        <a:off x="30842" y="30842"/>
        <a:ext cx="6932729" cy="991330"/>
      </dsp:txXfrm>
    </dsp:sp>
    <dsp:sp modelId="{5AF15718-0CB9-45D8-A761-387DA50F42FF}">
      <dsp:nvSpPr>
        <dsp:cNvPr id="0" name=""/>
        <dsp:cNvSpPr/>
      </dsp:nvSpPr>
      <dsp:spPr>
        <a:xfrm>
          <a:off x="683232" y="1244472"/>
          <a:ext cx="8157995" cy="1053014"/>
        </a:xfrm>
        <a:prstGeom prst="roundRect">
          <a:avLst>
            <a:gd name="adj" fmla="val 10000"/>
          </a:avLst>
        </a:prstGeom>
        <a:solidFill>
          <a:schemeClr val="accent2">
            <a:hueOff val="-982519"/>
            <a:satOff val="4443"/>
            <a:lumOff val="107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Students need to acquire 40 credit-hours in French Immersion if they want to receive a French Concentration on their transcript. This will mean students need to take a total of </a:t>
          </a:r>
          <a:r>
            <a:rPr lang="en-US" sz="1600" b="1" kern="1200"/>
            <a:t>10 </a:t>
          </a:r>
          <a:r>
            <a:rPr lang="en-US" sz="1600" kern="1200"/>
            <a:t>French courses between grades 10-12.</a:t>
          </a:r>
        </a:p>
      </dsp:txBody>
      <dsp:txXfrm>
        <a:off x="714074" y="1275314"/>
        <a:ext cx="6728619" cy="991330"/>
      </dsp:txXfrm>
    </dsp:sp>
    <dsp:sp modelId="{A5274C8E-BD9D-4DAA-B158-74804E04E6AB}">
      <dsp:nvSpPr>
        <dsp:cNvPr id="0" name=""/>
        <dsp:cNvSpPr/>
      </dsp:nvSpPr>
      <dsp:spPr>
        <a:xfrm>
          <a:off x="1356266" y="2488944"/>
          <a:ext cx="8157995" cy="1053014"/>
        </a:xfrm>
        <a:prstGeom prst="roundRect">
          <a:avLst>
            <a:gd name="adj" fmla="val 10000"/>
          </a:avLst>
        </a:prstGeom>
        <a:solidFill>
          <a:schemeClr val="accent2">
            <a:hueOff val="-1965038"/>
            <a:satOff val="8885"/>
            <a:lumOff val="2143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FILA 10, FI Civics 10, FI Phys. Ed 10 or FI Career Pathways 10, FILA 11, FI Mod Hist 110, FI World120 Issues, FILA 12, Tech de Comm 120. Plus, two additional courses online and or FSL Career Mentorship Pathway 120 (Co-op).</a:t>
          </a:r>
        </a:p>
      </dsp:txBody>
      <dsp:txXfrm>
        <a:off x="1387108" y="2519786"/>
        <a:ext cx="6738816" cy="991330"/>
      </dsp:txXfrm>
    </dsp:sp>
    <dsp:sp modelId="{F7608A3C-98C4-4120-9CE5-8390BBCDD5EB}">
      <dsp:nvSpPr>
        <dsp:cNvPr id="0" name=""/>
        <dsp:cNvSpPr/>
      </dsp:nvSpPr>
      <dsp:spPr>
        <a:xfrm>
          <a:off x="2039498" y="3733416"/>
          <a:ext cx="8157995" cy="1053014"/>
        </a:xfrm>
        <a:prstGeom prst="roundRect">
          <a:avLst>
            <a:gd name="adj" fmla="val 10000"/>
          </a:avLst>
        </a:prstGeom>
        <a:solidFill>
          <a:schemeClr val="accent2">
            <a:hueOff val="-2947557"/>
            <a:satOff val="13328"/>
            <a:lumOff val="3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 order to qualify for the OPI (oral proficiency interview). You must have at least one French Immersion course at the grade 12 level. – This will be either your FILA 12 and /or Tech de Communication 120.</a:t>
          </a:r>
          <a:br>
            <a:rPr lang="en-US" sz="1300" kern="1200"/>
          </a:br>
          <a:br>
            <a:rPr lang="en-US" sz="1300" kern="1200"/>
          </a:br>
          <a:endParaRPr lang="en-US" sz="1300" kern="1200"/>
        </a:p>
      </dsp:txBody>
      <dsp:txXfrm>
        <a:off x="2070340" y="3764258"/>
        <a:ext cx="6728619" cy="991330"/>
      </dsp:txXfrm>
    </dsp:sp>
    <dsp:sp modelId="{3A10969A-376D-474D-92FA-1F1C9E7BA88F}">
      <dsp:nvSpPr>
        <dsp:cNvPr id="0" name=""/>
        <dsp:cNvSpPr/>
      </dsp:nvSpPr>
      <dsp:spPr>
        <a:xfrm>
          <a:off x="7473535" y="806513"/>
          <a:ext cx="684459" cy="684459"/>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627538" y="806513"/>
        <a:ext cx="376453" cy="515055"/>
      </dsp:txXfrm>
    </dsp:sp>
    <dsp:sp modelId="{6722A0F0-0CF1-4C22-B7CD-5A1DF23C97D6}">
      <dsp:nvSpPr>
        <dsp:cNvPr id="0" name=""/>
        <dsp:cNvSpPr/>
      </dsp:nvSpPr>
      <dsp:spPr>
        <a:xfrm>
          <a:off x="8156767" y="2050985"/>
          <a:ext cx="684459" cy="684459"/>
        </a:xfrm>
        <a:prstGeom prst="downArrow">
          <a:avLst>
            <a:gd name="adj1" fmla="val 55000"/>
            <a:gd name="adj2" fmla="val 45000"/>
          </a:avLst>
        </a:prstGeom>
        <a:solidFill>
          <a:schemeClr val="accent2">
            <a:tint val="40000"/>
            <a:alpha val="90000"/>
            <a:hueOff val="-2021714"/>
            <a:satOff val="31836"/>
            <a:lumOff val="3694"/>
            <a:alphaOff val="0"/>
          </a:schemeClr>
        </a:solidFill>
        <a:ln w="19050" cap="rnd" cmpd="sng" algn="ctr">
          <a:solidFill>
            <a:schemeClr val="accent2">
              <a:tint val="40000"/>
              <a:alpha val="90000"/>
              <a:hueOff val="-2021714"/>
              <a:satOff val="31836"/>
              <a:lumOff val="36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310770" y="2050985"/>
        <a:ext cx="376453" cy="515055"/>
      </dsp:txXfrm>
    </dsp:sp>
    <dsp:sp modelId="{B5091773-F63D-46C0-B5F4-B055338BC754}">
      <dsp:nvSpPr>
        <dsp:cNvPr id="0" name=""/>
        <dsp:cNvSpPr/>
      </dsp:nvSpPr>
      <dsp:spPr>
        <a:xfrm>
          <a:off x="8829802" y="3295457"/>
          <a:ext cx="684459" cy="684459"/>
        </a:xfrm>
        <a:prstGeom prst="downArrow">
          <a:avLst>
            <a:gd name="adj1" fmla="val 55000"/>
            <a:gd name="adj2" fmla="val 45000"/>
          </a:avLst>
        </a:prstGeom>
        <a:solidFill>
          <a:schemeClr val="accent2">
            <a:tint val="40000"/>
            <a:alpha val="90000"/>
            <a:hueOff val="-4043428"/>
            <a:satOff val="63672"/>
            <a:lumOff val="7388"/>
            <a:alphaOff val="0"/>
          </a:schemeClr>
        </a:solidFill>
        <a:ln w="19050" cap="rnd" cmpd="sng" algn="ctr">
          <a:solidFill>
            <a:schemeClr val="accent2">
              <a:tint val="40000"/>
              <a:alpha val="90000"/>
              <a:hueOff val="-4043428"/>
              <a:satOff val="63672"/>
              <a:lumOff val="73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983805" y="3295457"/>
        <a:ext cx="376453" cy="51505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87D00-1773-41A6-959F-6B7415147A41}"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E73C5-3C37-471B-A319-244281C6F3DA}" type="slidenum">
              <a:rPr lang="en-US" smtClean="0"/>
              <a:t>‹#›</a:t>
            </a:fld>
            <a:endParaRPr lang="en-US"/>
          </a:p>
        </p:txBody>
      </p:sp>
    </p:spTree>
    <p:extLst>
      <p:ext uri="{BB962C8B-B14F-4D97-AF65-F5344CB8AC3E}">
        <p14:creationId xmlns:p14="http://schemas.microsoft.com/office/powerpoint/2010/main" val="274940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Voiceover</a:t>
            </a:r>
          </a:p>
        </p:txBody>
      </p:sp>
      <p:sp>
        <p:nvSpPr>
          <p:cNvPr id="4" name="Slide Number Placeholder 3"/>
          <p:cNvSpPr>
            <a:spLocks noGrp="1"/>
          </p:cNvSpPr>
          <p:nvPr>
            <p:ph type="sldNum" sz="quarter" idx="5"/>
          </p:nvPr>
        </p:nvSpPr>
        <p:spPr/>
        <p:txBody>
          <a:bodyPr/>
          <a:lstStyle/>
          <a:p>
            <a:fld id="{3D9E73C5-3C37-471B-A319-244281C6F3DA}" type="slidenum">
              <a:rPr lang="en-US" smtClean="0"/>
              <a:t>1</a:t>
            </a:fld>
            <a:endParaRPr lang="en-US"/>
          </a:p>
        </p:txBody>
      </p:sp>
    </p:spTree>
    <p:extLst>
      <p:ext uri="{BB962C8B-B14F-4D97-AF65-F5344CB8AC3E}">
        <p14:creationId xmlns:p14="http://schemas.microsoft.com/office/powerpoint/2010/main" val="329019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the course options for Creative Arts ** REDO</a:t>
            </a:r>
          </a:p>
        </p:txBody>
      </p:sp>
      <p:sp>
        <p:nvSpPr>
          <p:cNvPr id="4" name="Slide Number Placeholder 3"/>
          <p:cNvSpPr>
            <a:spLocks noGrp="1"/>
          </p:cNvSpPr>
          <p:nvPr>
            <p:ph type="sldNum" sz="quarter" idx="5"/>
          </p:nvPr>
        </p:nvSpPr>
        <p:spPr/>
        <p:txBody>
          <a:bodyPr/>
          <a:lstStyle/>
          <a:p>
            <a:fld id="{3D9E73C5-3C37-471B-A319-244281C6F3DA}" type="slidenum">
              <a:rPr lang="en-US" smtClean="0"/>
              <a:t>18</a:t>
            </a:fld>
            <a:endParaRPr lang="en-US"/>
          </a:p>
        </p:txBody>
      </p:sp>
    </p:spTree>
    <p:extLst>
      <p:ext uri="{BB962C8B-B14F-4D97-AF65-F5344CB8AC3E}">
        <p14:creationId xmlns:p14="http://schemas.microsoft.com/office/powerpoint/2010/main" val="409789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interest course are developed by students and need to be approved before a new semester begins, this means if you are thinking about this now it would be wise to start looking for a teacher supervisor and have conversations in guidance in order for this to be approved before September of next school year. </a:t>
            </a:r>
          </a:p>
        </p:txBody>
      </p:sp>
      <p:sp>
        <p:nvSpPr>
          <p:cNvPr id="4" name="Slide Number Placeholder 3"/>
          <p:cNvSpPr>
            <a:spLocks noGrp="1"/>
          </p:cNvSpPr>
          <p:nvPr>
            <p:ph type="sldNum" sz="quarter" idx="5"/>
          </p:nvPr>
        </p:nvSpPr>
        <p:spPr/>
        <p:txBody>
          <a:bodyPr/>
          <a:lstStyle/>
          <a:p>
            <a:fld id="{3D9E73C5-3C37-471B-A319-244281C6F3DA}" type="slidenum">
              <a:rPr lang="en-US" smtClean="0"/>
              <a:t>21</a:t>
            </a:fld>
            <a:endParaRPr lang="en-US"/>
          </a:p>
        </p:txBody>
      </p:sp>
    </p:spTree>
    <p:extLst>
      <p:ext uri="{BB962C8B-B14F-4D97-AF65-F5344CB8AC3E}">
        <p14:creationId xmlns:p14="http://schemas.microsoft.com/office/powerpoint/2010/main" val="168463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D9E73C5-3C37-471B-A319-244281C6F3DA}" type="slidenum">
              <a:rPr lang="en-US" smtClean="0"/>
              <a:t>22</a:t>
            </a:fld>
            <a:endParaRPr lang="en-US"/>
          </a:p>
        </p:txBody>
      </p:sp>
    </p:spTree>
    <p:extLst>
      <p:ext uri="{BB962C8B-B14F-4D97-AF65-F5344CB8AC3E}">
        <p14:creationId xmlns:p14="http://schemas.microsoft.com/office/powerpoint/2010/main" val="22055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D9E73C5-3C37-471B-A319-244281C6F3DA}" type="slidenum">
              <a:rPr lang="en-US" smtClean="0"/>
              <a:t>23</a:t>
            </a:fld>
            <a:endParaRPr lang="en-US"/>
          </a:p>
        </p:txBody>
      </p:sp>
    </p:spTree>
    <p:extLst>
      <p:ext uri="{BB962C8B-B14F-4D97-AF65-F5344CB8AC3E}">
        <p14:creationId xmlns:p14="http://schemas.microsoft.com/office/powerpoint/2010/main" val="3487540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AW</a:t>
            </a:r>
          </a:p>
        </p:txBody>
      </p:sp>
      <p:sp>
        <p:nvSpPr>
          <p:cNvPr id="4" name="Slide Number Placeholder 3"/>
          <p:cNvSpPr>
            <a:spLocks noGrp="1"/>
          </p:cNvSpPr>
          <p:nvPr>
            <p:ph type="sldNum" sz="quarter" idx="5"/>
          </p:nvPr>
        </p:nvSpPr>
        <p:spPr/>
        <p:txBody>
          <a:bodyPr/>
          <a:lstStyle/>
          <a:p>
            <a:fld id="{3D9E73C5-3C37-471B-A319-244281C6F3DA}" type="slidenum">
              <a:rPr lang="en-US" smtClean="0"/>
              <a:t>25</a:t>
            </a:fld>
            <a:endParaRPr lang="en-US" dirty="0"/>
          </a:p>
        </p:txBody>
      </p:sp>
    </p:spTree>
    <p:extLst>
      <p:ext uri="{BB962C8B-B14F-4D97-AF65-F5344CB8AC3E}">
        <p14:creationId xmlns:p14="http://schemas.microsoft.com/office/powerpoint/2010/main" val="331435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Discuss the clusters and requirements that all students need for Graduation</a:t>
            </a:r>
          </a:p>
          <a:p>
            <a:endParaRPr lang="en-CA" dirty="0"/>
          </a:p>
        </p:txBody>
      </p:sp>
      <p:sp>
        <p:nvSpPr>
          <p:cNvPr id="4" name="Slide Number Placeholder 3"/>
          <p:cNvSpPr>
            <a:spLocks noGrp="1"/>
          </p:cNvSpPr>
          <p:nvPr>
            <p:ph type="sldNum" sz="quarter" idx="5"/>
          </p:nvPr>
        </p:nvSpPr>
        <p:spPr/>
        <p:txBody>
          <a:bodyPr/>
          <a:lstStyle/>
          <a:p>
            <a:fld id="{3D9E73C5-3C37-471B-A319-244281C6F3DA}" type="slidenum">
              <a:rPr lang="en-US" smtClean="0"/>
              <a:t>2</a:t>
            </a:fld>
            <a:endParaRPr lang="en-US" dirty="0"/>
          </a:p>
        </p:txBody>
      </p:sp>
    </p:spTree>
    <p:extLst>
      <p:ext uri="{BB962C8B-B14F-4D97-AF65-F5344CB8AC3E}">
        <p14:creationId xmlns:p14="http://schemas.microsoft.com/office/powerpoint/2010/main" val="236716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D9E73C5-3C37-471B-A319-244281C6F3DA}" type="slidenum">
              <a:rPr lang="en-US" smtClean="0"/>
              <a:t>4</a:t>
            </a:fld>
            <a:endParaRPr lang="en-US"/>
          </a:p>
        </p:txBody>
      </p:sp>
    </p:spTree>
    <p:extLst>
      <p:ext uri="{BB962C8B-B14F-4D97-AF65-F5344CB8AC3E}">
        <p14:creationId xmlns:p14="http://schemas.microsoft.com/office/powerpoint/2010/main" val="363149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voiceover</a:t>
            </a:r>
          </a:p>
        </p:txBody>
      </p:sp>
      <p:sp>
        <p:nvSpPr>
          <p:cNvPr id="4" name="Slide Number Placeholder 3"/>
          <p:cNvSpPr>
            <a:spLocks noGrp="1"/>
          </p:cNvSpPr>
          <p:nvPr>
            <p:ph type="sldNum" sz="quarter" idx="5"/>
          </p:nvPr>
        </p:nvSpPr>
        <p:spPr/>
        <p:txBody>
          <a:bodyPr/>
          <a:lstStyle/>
          <a:p>
            <a:fld id="{3D9E73C5-3C37-471B-A319-244281C6F3DA}" type="slidenum">
              <a:rPr lang="en-US" smtClean="0"/>
              <a:t>6</a:t>
            </a:fld>
            <a:endParaRPr lang="en-US"/>
          </a:p>
        </p:txBody>
      </p:sp>
    </p:spTree>
    <p:extLst>
      <p:ext uri="{BB962C8B-B14F-4D97-AF65-F5344CB8AC3E}">
        <p14:creationId xmlns:p14="http://schemas.microsoft.com/office/powerpoint/2010/main" val="271733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t>
            </a:r>
            <a:r>
              <a:rPr lang="en-US" dirty="0" err="1"/>
              <a:t>VOICEover</a:t>
            </a:r>
            <a:endParaRPr lang="en-US" dirty="0"/>
          </a:p>
        </p:txBody>
      </p:sp>
      <p:sp>
        <p:nvSpPr>
          <p:cNvPr id="4" name="Slide Number Placeholder 3"/>
          <p:cNvSpPr>
            <a:spLocks noGrp="1"/>
          </p:cNvSpPr>
          <p:nvPr>
            <p:ph type="sldNum" sz="quarter" idx="5"/>
          </p:nvPr>
        </p:nvSpPr>
        <p:spPr/>
        <p:txBody>
          <a:bodyPr/>
          <a:lstStyle/>
          <a:p>
            <a:fld id="{3D9E73C5-3C37-471B-A319-244281C6F3DA}" type="slidenum">
              <a:rPr lang="en-US" smtClean="0"/>
              <a:t>7</a:t>
            </a:fld>
            <a:endParaRPr lang="en-US"/>
          </a:p>
        </p:txBody>
      </p:sp>
    </p:spTree>
    <p:extLst>
      <p:ext uri="{BB962C8B-B14F-4D97-AF65-F5344CB8AC3E}">
        <p14:creationId xmlns:p14="http://schemas.microsoft.com/office/powerpoint/2010/main" val="246638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ReDo</a:t>
            </a:r>
            <a:r>
              <a:rPr lang="en-CA" dirty="0"/>
              <a:t>, explain that ELA 10 Foundational and Extended are mandatory, Eng 11 </a:t>
            </a:r>
            <a:r>
              <a:rPr lang="en-CA" dirty="0" err="1"/>
              <a:t>ext</a:t>
            </a:r>
            <a:r>
              <a:rPr lang="en-CA" dirty="0"/>
              <a:t> is highly recommended for Uni</a:t>
            </a:r>
          </a:p>
        </p:txBody>
      </p:sp>
      <p:sp>
        <p:nvSpPr>
          <p:cNvPr id="4" name="Slide Number Placeholder 3"/>
          <p:cNvSpPr>
            <a:spLocks noGrp="1"/>
          </p:cNvSpPr>
          <p:nvPr>
            <p:ph type="sldNum" sz="quarter" idx="5"/>
          </p:nvPr>
        </p:nvSpPr>
        <p:spPr/>
        <p:txBody>
          <a:bodyPr/>
          <a:lstStyle/>
          <a:p>
            <a:fld id="{3D9E73C5-3C37-471B-A319-244281C6F3DA}" type="slidenum">
              <a:rPr lang="en-US" smtClean="0"/>
              <a:t>8</a:t>
            </a:fld>
            <a:endParaRPr lang="en-US"/>
          </a:p>
        </p:txBody>
      </p:sp>
    </p:spTree>
    <p:extLst>
      <p:ext uri="{BB962C8B-B14F-4D97-AF65-F5344CB8AC3E}">
        <p14:creationId xmlns:p14="http://schemas.microsoft.com/office/powerpoint/2010/main" val="87000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E73C5-3C37-471B-A319-244281C6F3DA}" type="slidenum">
              <a:rPr lang="en-US" smtClean="0"/>
              <a:t>9</a:t>
            </a:fld>
            <a:endParaRPr lang="en-US"/>
          </a:p>
        </p:txBody>
      </p:sp>
    </p:spTree>
    <p:extLst>
      <p:ext uri="{BB962C8B-B14F-4D97-AF65-F5344CB8AC3E}">
        <p14:creationId xmlns:p14="http://schemas.microsoft.com/office/powerpoint/2010/main" val="410777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D9E73C5-3C37-471B-A319-244281C6F3DA}" type="slidenum">
              <a:rPr lang="en-US" smtClean="0"/>
              <a:t>11</a:t>
            </a:fld>
            <a:endParaRPr lang="en-US"/>
          </a:p>
        </p:txBody>
      </p:sp>
    </p:spTree>
    <p:extLst>
      <p:ext uri="{BB962C8B-B14F-4D97-AF65-F5344CB8AC3E}">
        <p14:creationId xmlns:p14="http://schemas.microsoft.com/office/powerpoint/2010/main" val="66490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Redo voiceover</a:t>
            </a:r>
          </a:p>
        </p:txBody>
      </p:sp>
      <p:sp>
        <p:nvSpPr>
          <p:cNvPr id="4" name="Slide Number Placeholder 3"/>
          <p:cNvSpPr>
            <a:spLocks noGrp="1"/>
          </p:cNvSpPr>
          <p:nvPr>
            <p:ph type="sldNum" sz="quarter" idx="5"/>
          </p:nvPr>
        </p:nvSpPr>
        <p:spPr/>
        <p:txBody>
          <a:bodyPr/>
          <a:lstStyle/>
          <a:p>
            <a:fld id="{3D9E73C5-3C37-471B-A319-244281C6F3DA}" type="slidenum">
              <a:rPr lang="en-US" smtClean="0"/>
              <a:t>15</a:t>
            </a:fld>
            <a:endParaRPr lang="en-US"/>
          </a:p>
        </p:txBody>
      </p:sp>
    </p:spTree>
    <p:extLst>
      <p:ext uri="{BB962C8B-B14F-4D97-AF65-F5344CB8AC3E}">
        <p14:creationId xmlns:p14="http://schemas.microsoft.com/office/powerpoint/2010/main" val="389412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0716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0214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48202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456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71462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423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678276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2379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7892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177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738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7847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390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7704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409931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3722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4/7/2026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8900581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ststephenhigh.nbed.ca/"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3" name="Rectangle 5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58">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Freeform: Shape 6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534847" y="713566"/>
            <a:ext cx="4512989" cy="2227730"/>
          </a:xfrm>
        </p:spPr>
        <p:txBody>
          <a:bodyPr vert="horz" lIns="91440" tIns="45720" rIns="91440" bIns="45720" rtlCol="0" anchor="ctr">
            <a:normAutofit fontScale="90000"/>
          </a:bodyPr>
          <a:lstStyle/>
          <a:p>
            <a:pPr algn="ctr"/>
            <a:r>
              <a:rPr lang="en-US" sz="7200" dirty="0">
                <a:solidFill>
                  <a:srgbClr val="FFFFFF"/>
                </a:solidFill>
              </a:rPr>
              <a:t>SSHS</a:t>
            </a:r>
            <a:br>
              <a:rPr lang="en-US" sz="7200" dirty="0">
                <a:solidFill>
                  <a:srgbClr val="FFFFFF"/>
                </a:solidFill>
              </a:rPr>
            </a:br>
            <a:r>
              <a:rPr lang="en-US" sz="7200" dirty="0">
                <a:solidFill>
                  <a:srgbClr val="FFFFFF"/>
                </a:solidFill>
              </a:rPr>
              <a:t>CC AI</a:t>
            </a:r>
            <a:br>
              <a:rPr lang="en-US" sz="2800" dirty="0">
                <a:solidFill>
                  <a:srgbClr val="FFFFFF"/>
                </a:solidFill>
              </a:rPr>
            </a:br>
            <a:endParaRPr lang="en-US" sz="2800" dirty="0">
              <a:solidFill>
                <a:srgbClr val="FFFFFF"/>
              </a:solidFil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757251" y="1416504"/>
            <a:ext cx="3856774" cy="4113891"/>
          </a:xfrm>
          <a:prstGeom prst="rect">
            <a:avLst/>
          </a:prstGeom>
        </p:spPr>
      </p:pic>
      <p:sp>
        <p:nvSpPr>
          <p:cNvPr id="3" name="Subtitle 2"/>
          <p:cNvSpPr>
            <a:spLocks noGrp="1"/>
          </p:cNvSpPr>
          <p:nvPr>
            <p:ph type="subTitle" idx="1"/>
          </p:nvPr>
        </p:nvSpPr>
        <p:spPr>
          <a:xfrm>
            <a:off x="5230037" y="3258002"/>
            <a:ext cx="6281701" cy="3317938"/>
          </a:xfrm>
        </p:spPr>
        <p:txBody>
          <a:bodyPr vert="horz" lIns="91440" tIns="45720" rIns="91440" bIns="45720" rtlCol="0" anchor="t">
            <a:normAutofit fontScale="85000" lnSpcReduction="20000"/>
          </a:bodyPr>
          <a:lstStyle/>
          <a:p>
            <a:pPr algn="ctr"/>
            <a:r>
              <a:rPr lang="en-US" sz="4100" dirty="0">
                <a:solidFill>
                  <a:srgbClr val="FFFFFF"/>
                </a:solidFill>
              </a:rPr>
              <a:t> Course Selection</a:t>
            </a:r>
            <a:br>
              <a:rPr lang="en-US" sz="4100" dirty="0">
                <a:solidFill>
                  <a:srgbClr val="FFFFFF"/>
                </a:solidFill>
              </a:rPr>
            </a:br>
            <a:br>
              <a:rPr lang="en-US" sz="4100" dirty="0">
                <a:solidFill>
                  <a:srgbClr val="FFFFFF"/>
                </a:solidFill>
              </a:rPr>
            </a:br>
            <a:r>
              <a:rPr lang="en-US" sz="4100" dirty="0">
                <a:solidFill>
                  <a:srgbClr val="FFFFFF"/>
                </a:solidFill>
              </a:rPr>
              <a:t>&amp;</a:t>
            </a:r>
          </a:p>
          <a:p>
            <a:pPr algn="ctr"/>
            <a:br>
              <a:rPr lang="en-US" sz="4100" dirty="0">
                <a:solidFill>
                  <a:srgbClr val="FFFFFF"/>
                </a:solidFill>
              </a:rPr>
            </a:br>
            <a:r>
              <a:rPr lang="en-US" sz="4100" dirty="0">
                <a:solidFill>
                  <a:srgbClr val="FFFFFF"/>
                </a:solidFill>
              </a:rPr>
              <a:t>Graduation Requirements </a:t>
            </a:r>
          </a:p>
          <a:p>
            <a:pPr algn="l"/>
            <a:endParaRPr lang="en-US" sz="3600" dirty="0">
              <a:solidFill>
                <a:srgbClr val="FFFFFF"/>
              </a:solidFill>
            </a:endParaRPr>
          </a:p>
          <a:p>
            <a:pPr algn="l"/>
            <a:r>
              <a:rPr lang="en-US" sz="3200" dirty="0">
                <a:solidFill>
                  <a:srgbClr val="FFFFFF"/>
                </a:solidFill>
              </a:rPr>
              <a:t>     </a:t>
            </a:r>
            <a:endParaRPr lang="en-US" dirty="0">
              <a:solidFill>
                <a:srgbClr val="FFFFFF"/>
              </a:solidFill>
            </a:endParaRPr>
          </a:p>
        </p:txBody>
      </p:sp>
      <p:pic>
        <p:nvPicPr>
          <p:cNvPr id="29" name="Audio 28">
            <a:hlinkClick r:id="" action="ppaction://media"/>
            <a:extLst>
              <a:ext uri="{FF2B5EF4-FFF2-40B4-BE49-F238E27FC236}">
                <a16:creationId xmlns:a16="http://schemas.microsoft.com/office/drawing/2014/main" id="{C8F6CEB3-72CA-BADE-6F91-576A442473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0803730"/>
      </p:ext>
    </p:extLst>
  </p:cSld>
  <p:clrMapOvr>
    <a:masterClrMapping/>
  </p:clrMapOvr>
  <mc:AlternateContent xmlns:mc="http://schemas.openxmlformats.org/markup-compatibility/2006" xmlns:p14="http://schemas.microsoft.com/office/powerpoint/2010/main">
    <mc:Choice Requires="p14">
      <p:transition spd="slow" p14:dur="2000" advTm="4940"/>
    </mc:Choice>
    <mc:Fallback xmlns="">
      <p:transition spd="slow" advTm="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481870"/>
            <a:ext cx="7336113" cy="1730475"/>
          </a:xfrm>
          <a:solidFill>
            <a:schemeClr val="bg1">
              <a:lumMod val="95000"/>
            </a:schemeClr>
          </a:solidFill>
        </p:spPr>
        <p:txBody>
          <a:bodyPr>
            <a:normAutofit/>
          </a:bodyPr>
          <a:lstStyle/>
          <a:p>
            <a:pPr marL="0" indent="0">
              <a:buNone/>
            </a:pPr>
            <a:r>
              <a:rPr lang="en-US" sz="4000">
                <a:solidFill>
                  <a:srgbClr val="00B050"/>
                </a:solidFill>
              </a:rPr>
              <a:t>Graduation Requirements:</a:t>
            </a:r>
          </a:p>
          <a:p>
            <a:pPr marL="0" indent="0">
              <a:buNone/>
            </a:pPr>
            <a:endParaRPr lang="en-US" sz="700">
              <a:solidFill>
                <a:srgbClr val="00B050"/>
              </a:solidFill>
            </a:endParaRPr>
          </a:p>
          <a:p>
            <a:pPr>
              <a:buFont typeface="Wingdings" panose="05000000000000000000" pitchFamily="2" charset="2"/>
              <a:buChar char="ü"/>
            </a:pPr>
            <a:r>
              <a:rPr lang="en-US" sz="3200"/>
              <a:t> </a:t>
            </a:r>
            <a:r>
              <a:rPr lang="en-US" sz="3000">
                <a:solidFill>
                  <a:schemeClr val="tx1"/>
                </a:solidFill>
              </a:rPr>
              <a:t>8 Humanities credit-hours</a:t>
            </a:r>
          </a:p>
        </p:txBody>
      </p:sp>
      <p:sp>
        <p:nvSpPr>
          <p:cNvPr id="5" name="Content Placeholder 2"/>
          <p:cNvSpPr txBox="1">
            <a:spLocks/>
          </p:cNvSpPr>
          <p:nvPr/>
        </p:nvSpPr>
        <p:spPr>
          <a:xfrm>
            <a:off x="428625" y="3572298"/>
            <a:ext cx="11591097" cy="2548721"/>
          </a:xfrm>
          <a:prstGeom prst="rect">
            <a:avLst/>
          </a:prstGeom>
          <a:solidFill>
            <a:schemeClr val="bg1">
              <a:lumMod val="95000"/>
            </a:schemeClr>
          </a:solidFill>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000">
                <a:solidFill>
                  <a:srgbClr val="0070C0"/>
                </a:solidFill>
              </a:rPr>
              <a:t>Required Course(s):</a:t>
            </a:r>
            <a:endParaRPr lang="en-US" sz="700">
              <a:solidFill>
                <a:srgbClr val="0070C0"/>
              </a:solidFill>
            </a:endParaRPr>
          </a:p>
          <a:p>
            <a:pPr>
              <a:buFont typeface="Wingdings" panose="05000000000000000000" pitchFamily="2" charset="2"/>
              <a:buChar char="ü"/>
            </a:pPr>
            <a:r>
              <a:rPr lang="en-US" sz="3000">
                <a:solidFill>
                  <a:schemeClr val="tx1"/>
                </a:solidFill>
              </a:rPr>
              <a:t>Civics or FI Civics </a:t>
            </a:r>
          </a:p>
          <a:p>
            <a:pPr>
              <a:buFont typeface="Wingdings" panose="05000000000000000000" pitchFamily="2" charset="2"/>
              <a:buChar char="ü"/>
            </a:pPr>
            <a:r>
              <a:rPr lang="en-US" sz="3000">
                <a:solidFill>
                  <a:schemeClr val="tx1"/>
                </a:solidFill>
              </a:rPr>
              <a:t>plus 4 credit-hours from one of the designated history courses</a:t>
            </a:r>
            <a:endParaRPr lang="en-US" sz="3000" u="sng">
              <a:solidFill>
                <a:schemeClr val="tx1"/>
              </a:solidFill>
            </a:endParaRPr>
          </a:p>
          <a:p>
            <a:pPr marL="0" indent="0">
              <a:buNone/>
            </a:pPr>
            <a:endParaRPr lang="en-US" sz="3200" u="sng"/>
          </a:p>
        </p:txBody>
      </p:sp>
      <p:sp>
        <p:nvSpPr>
          <p:cNvPr id="6" name="Title 1"/>
          <p:cNvSpPr>
            <a:spLocks noGrp="1"/>
          </p:cNvSpPr>
          <p:nvPr>
            <p:ph type="title"/>
          </p:nvPr>
        </p:nvSpPr>
        <p:spPr>
          <a:xfrm>
            <a:off x="428625" y="178942"/>
            <a:ext cx="5640048" cy="942975"/>
          </a:xfrm>
          <a:solidFill>
            <a:schemeClr val="bg1">
              <a:lumMod val="95000"/>
            </a:schemeClr>
          </a:solidFill>
        </p:spPr>
        <p:txBody>
          <a:bodyPr>
            <a:noAutofit/>
          </a:bodyPr>
          <a:lstStyle/>
          <a:p>
            <a:pPr algn="ctr"/>
            <a:r>
              <a:rPr lang="en-US" sz="6000" b="1">
                <a:solidFill>
                  <a:schemeClr val="tx1"/>
                </a:solidFill>
              </a:rPr>
              <a:t>Humanities</a:t>
            </a:r>
            <a:endParaRPr lang="fr-CA" sz="6000" b="1">
              <a:solidFill>
                <a:schemeClr val="tx1"/>
              </a:solidFill>
            </a:endParaRPr>
          </a:p>
        </p:txBody>
      </p:sp>
      <p:pic>
        <p:nvPicPr>
          <p:cNvPr id="4" name="Audio 3">
            <a:hlinkClick r:id="" action="ppaction://media"/>
            <a:extLst>
              <a:ext uri="{FF2B5EF4-FFF2-40B4-BE49-F238E27FC236}">
                <a16:creationId xmlns:a16="http://schemas.microsoft.com/office/drawing/2014/main" id="{391FB7D0-B083-B293-9A56-D1B42C2EE1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6407370"/>
      </p:ext>
    </p:extLst>
  </p:cSld>
  <p:clrMapOvr>
    <a:masterClrMapping/>
  </p:clrMapOvr>
  <mc:AlternateContent xmlns:mc="http://schemas.openxmlformats.org/markup-compatibility/2006" xmlns:p14="http://schemas.microsoft.com/office/powerpoint/2010/main">
    <mc:Choice Requires="p14">
      <p:transition spd="slow" p14:dur="2000" advTm="18023"/>
    </mc:Choice>
    <mc:Fallback xmlns="">
      <p:transition spd="slow" advTm="1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1"/>
          <p:cNvSpPr>
            <a:spLocks noGrp="1"/>
          </p:cNvSpPr>
          <p:nvPr>
            <p:ph type="title"/>
          </p:nvPr>
        </p:nvSpPr>
        <p:spPr>
          <a:xfrm>
            <a:off x="4863951" y="1572125"/>
            <a:ext cx="4410051" cy="2475635"/>
          </a:xfrm>
        </p:spPr>
        <p:txBody>
          <a:bodyPr vert="horz" lIns="91440" tIns="45720" rIns="91440" bIns="45720" rtlCol="0" anchor="b">
            <a:normAutofit/>
          </a:bodyPr>
          <a:lstStyle/>
          <a:p>
            <a:pPr algn="r"/>
            <a:r>
              <a:rPr lang="en-US" sz="5400" b="1" dirty="0">
                <a:solidFill>
                  <a:schemeClr val="tx1"/>
                </a:solidFill>
              </a:rPr>
              <a:t>Humanities</a:t>
            </a:r>
          </a:p>
        </p:txBody>
      </p:sp>
      <p:pic>
        <p:nvPicPr>
          <p:cNvPr id="4" name="Picture 3">
            <a:extLst>
              <a:ext uri="{FF2B5EF4-FFF2-40B4-BE49-F238E27FC236}">
                <a16:creationId xmlns:a16="http://schemas.microsoft.com/office/drawing/2014/main" id="{178FEE1B-E414-42FC-94AF-C0BA705972C8}"/>
              </a:ext>
            </a:extLst>
          </p:cNvPr>
          <p:cNvPicPr>
            <a:picLocks noChangeAspect="1"/>
          </p:cNvPicPr>
          <p:nvPr/>
        </p:nvPicPr>
        <p:blipFill>
          <a:blip r:embed="rId5"/>
          <a:stretch>
            <a:fillRect/>
          </a:stretch>
        </p:blipFill>
        <p:spPr>
          <a:xfrm>
            <a:off x="1102795" y="664925"/>
            <a:ext cx="4233583" cy="5528149"/>
          </a:xfrm>
          <a:prstGeom prst="rect">
            <a:avLst/>
          </a:prstGeom>
        </p:spPr>
      </p:pic>
      <p:pic>
        <p:nvPicPr>
          <p:cNvPr id="31" name="Audio 30">
            <a:hlinkClick r:id="" action="ppaction://media"/>
            <a:extLst>
              <a:ext uri="{FF2B5EF4-FFF2-40B4-BE49-F238E27FC236}">
                <a16:creationId xmlns:a16="http://schemas.microsoft.com/office/drawing/2014/main" id="{A0575FFB-BAFF-17D3-E4AB-2A0686AC88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5199464"/>
      </p:ext>
    </p:extLst>
  </p:cSld>
  <p:clrMapOvr>
    <a:masterClrMapping/>
  </p:clrMapOvr>
  <mc:AlternateContent xmlns:mc="http://schemas.openxmlformats.org/markup-compatibility/2006" xmlns:p14="http://schemas.microsoft.com/office/powerpoint/2010/main">
    <mc:Choice Requires="p14">
      <p:transition spd="slow" p14:dur="2000" advTm="65698"/>
    </mc:Choice>
    <mc:Fallback xmlns="">
      <p:transition spd="slow" advTm="6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1"/>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462" y="1329714"/>
            <a:ext cx="6843713" cy="1784962"/>
          </a:xfrm>
          <a:solidFill>
            <a:schemeClr val="bg1">
              <a:lumMod val="95000"/>
            </a:schemeClr>
          </a:solidFill>
        </p:spPr>
        <p:txBody>
          <a:bodyPr/>
          <a:lstStyle/>
          <a:p>
            <a:pPr marL="0" indent="0">
              <a:buNone/>
            </a:pPr>
            <a:r>
              <a:rPr lang="en-US" sz="4000">
                <a:solidFill>
                  <a:srgbClr val="00B050"/>
                </a:solidFill>
              </a:rPr>
              <a:t>Graduation Requirements:</a:t>
            </a:r>
          </a:p>
          <a:p>
            <a:pPr marL="0" indent="0">
              <a:buNone/>
            </a:pPr>
            <a:endParaRPr lang="en-US" sz="700">
              <a:solidFill>
                <a:srgbClr val="00B050"/>
              </a:solidFill>
            </a:endParaRPr>
          </a:p>
          <a:p>
            <a:pPr>
              <a:buFont typeface="Wingdings" panose="05000000000000000000" pitchFamily="2" charset="2"/>
              <a:buChar char="ü"/>
            </a:pPr>
            <a:r>
              <a:rPr lang="en-US" sz="3200"/>
              <a:t> </a:t>
            </a:r>
            <a:r>
              <a:rPr lang="en-US" sz="3200">
                <a:solidFill>
                  <a:schemeClr val="tx1"/>
                </a:solidFill>
              </a:rPr>
              <a:t>12 Mathematics credit-hours</a:t>
            </a:r>
            <a:endParaRPr lang="en-US" sz="300">
              <a:solidFill>
                <a:schemeClr val="tx1"/>
              </a:solidFill>
            </a:endParaRPr>
          </a:p>
          <a:p>
            <a:pPr marL="0" indent="0">
              <a:buNone/>
            </a:pPr>
            <a:endParaRPr lang="fr-CA" sz="3200"/>
          </a:p>
        </p:txBody>
      </p:sp>
      <p:sp>
        <p:nvSpPr>
          <p:cNvPr id="5" name="Content Placeholder 2"/>
          <p:cNvSpPr txBox="1">
            <a:spLocks/>
          </p:cNvSpPr>
          <p:nvPr/>
        </p:nvSpPr>
        <p:spPr>
          <a:xfrm>
            <a:off x="271461" y="3316808"/>
            <a:ext cx="11549477" cy="3412605"/>
          </a:xfrm>
          <a:prstGeom prst="rect">
            <a:avLst/>
          </a:prstGeom>
          <a:solidFill>
            <a:schemeClr val="bg1">
              <a:lumMod val="95000"/>
            </a:schemeClr>
          </a:solidFill>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000">
                <a:solidFill>
                  <a:srgbClr val="0070C0"/>
                </a:solidFill>
              </a:rPr>
              <a:t>Required Course(s):</a:t>
            </a:r>
          </a:p>
          <a:p>
            <a:pPr marL="0" indent="0">
              <a:buNone/>
            </a:pPr>
            <a:endParaRPr lang="en-US" sz="800">
              <a:solidFill>
                <a:srgbClr val="0070C0"/>
              </a:solidFill>
            </a:endParaRPr>
          </a:p>
          <a:p>
            <a:pPr>
              <a:buFont typeface="Wingdings" panose="05000000000000000000" pitchFamily="2" charset="2"/>
              <a:buChar char="ü"/>
            </a:pPr>
            <a:r>
              <a:rPr lang="en-US" sz="2400">
                <a:solidFill>
                  <a:schemeClr val="tx1"/>
                </a:solidFill>
              </a:rPr>
              <a:t>Geometry, Measurement &amp; Finance 10 plus 8 credit-hours from elective courses. </a:t>
            </a:r>
          </a:p>
          <a:p>
            <a:pPr marL="0" indent="0">
              <a:buNone/>
            </a:pPr>
            <a:r>
              <a:rPr lang="en-US" sz="2400">
                <a:solidFill>
                  <a:schemeClr val="tx1"/>
                </a:solidFill>
              </a:rPr>
              <a:t>    </a:t>
            </a:r>
            <a:r>
              <a:rPr lang="en-US" sz="2400" b="1" i="1">
                <a:solidFill>
                  <a:schemeClr val="tx1"/>
                </a:solidFill>
              </a:rPr>
              <a:t>Note: </a:t>
            </a:r>
          </a:p>
          <a:p>
            <a:pPr>
              <a:buFont typeface="Arial" panose="020B0604020202020204" pitchFamily="34" charset="0"/>
              <a:buChar char="•"/>
            </a:pPr>
            <a:r>
              <a:rPr lang="en-US" sz="2400">
                <a:solidFill>
                  <a:schemeClr val="tx1"/>
                </a:solidFill>
              </a:rPr>
              <a:t>NRF 10 is highly recommended for Chemistry or Physics.</a:t>
            </a:r>
          </a:p>
          <a:p>
            <a:pPr>
              <a:buFont typeface="Arial" panose="020B0604020202020204" pitchFamily="34" charset="0"/>
              <a:buChar char="•"/>
            </a:pPr>
            <a:r>
              <a:rPr lang="en-US" sz="2400">
                <a:solidFill>
                  <a:schemeClr val="tx1"/>
                </a:solidFill>
              </a:rPr>
              <a:t>Foundations of Mathematics 110 is highly recommended for Foundations of Mathematics 120 and for all Calculus pathway courses.</a:t>
            </a:r>
          </a:p>
          <a:p>
            <a:pPr>
              <a:buFont typeface="Arial" panose="020B0604020202020204" pitchFamily="34" charset="0"/>
              <a:buChar char="•"/>
            </a:pPr>
            <a:endParaRPr lang="en-US" sz="3500"/>
          </a:p>
        </p:txBody>
      </p:sp>
      <p:sp>
        <p:nvSpPr>
          <p:cNvPr id="6" name="Title 1"/>
          <p:cNvSpPr>
            <a:spLocks noGrp="1"/>
          </p:cNvSpPr>
          <p:nvPr>
            <p:ph type="title"/>
          </p:nvPr>
        </p:nvSpPr>
        <p:spPr>
          <a:xfrm>
            <a:off x="271462" y="169189"/>
            <a:ext cx="5640048" cy="942975"/>
          </a:xfrm>
          <a:solidFill>
            <a:schemeClr val="bg1">
              <a:lumMod val="95000"/>
            </a:schemeClr>
          </a:solidFill>
        </p:spPr>
        <p:txBody>
          <a:bodyPr>
            <a:noAutofit/>
          </a:bodyPr>
          <a:lstStyle/>
          <a:p>
            <a:pPr algn="ctr"/>
            <a:r>
              <a:rPr lang="en-US" sz="6000" b="1">
                <a:solidFill>
                  <a:schemeClr val="tx1"/>
                </a:solidFill>
              </a:rPr>
              <a:t>Mathematics</a:t>
            </a:r>
            <a:endParaRPr lang="fr-CA" sz="6000" b="1">
              <a:solidFill>
                <a:schemeClr val="tx1"/>
              </a:solidFill>
            </a:endParaRPr>
          </a:p>
        </p:txBody>
      </p:sp>
      <p:pic>
        <p:nvPicPr>
          <p:cNvPr id="21" name="Audio 20">
            <a:hlinkClick r:id="" action="ppaction://media"/>
            <a:extLst>
              <a:ext uri="{FF2B5EF4-FFF2-40B4-BE49-F238E27FC236}">
                <a16:creationId xmlns:a16="http://schemas.microsoft.com/office/drawing/2014/main" id="{CE8DA4FC-9CAE-7BAE-2F12-DD474A3BE9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2516170"/>
      </p:ext>
    </p:extLst>
  </p:cSld>
  <p:clrMapOvr>
    <a:masterClrMapping/>
  </p:clrMapOvr>
  <mc:AlternateContent xmlns:mc="http://schemas.openxmlformats.org/markup-compatibility/2006" xmlns:p14="http://schemas.microsoft.com/office/powerpoint/2010/main">
    <mc:Choice Requires="p14">
      <p:transition spd="slow" p14:dur="2000" advTm="49518"/>
    </mc:Choice>
    <mc:Fallback xmlns="">
      <p:transition spd="slow" advTm="4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1758" y="213182"/>
            <a:ext cx="5640048" cy="942975"/>
          </a:xfrm>
          <a:solidFill>
            <a:schemeClr val="bg1">
              <a:lumMod val="95000"/>
            </a:schemeClr>
          </a:solidFill>
        </p:spPr>
        <p:txBody>
          <a:bodyPr>
            <a:noAutofit/>
          </a:bodyPr>
          <a:lstStyle/>
          <a:p>
            <a:pPr algn="ctr"/>
            <a:r>
              <a:rPr lang="en-US" sz="6000" b="1">
                <a:solidFill>
                  <a:schemeClr val="tx1"/>
                </a:solidFill>
              </a:rPr>
              <a:t>Mathematics</a:t>
            </a:r>
            <a:endParaRPr lang="fr-CA" sz="6000" b="1">
              <a:solidFill>
                <a:schemeClr val="tx1"/>
              </a:solidFill>
            </a:endParaRPr>
          </a:p>
        </p:txBody>
      </p:sp>
      <p:pic>
        <p:nvPicPr>
          <p:cNvPr id="3" name="Picture 2" descr="A table with numbers and text&#10;&#10;Description automatically generated">
            <a:extLst>
              <a:ext uri="{FF2B5EF4-FFF2-40B4-BE49-F238E27FC236}">
                <a16:creationId xmlns:a16="http://schemas.microsoft.com/office/drawing/2014/main" id="{6853D6AC-B93D-3040-5707-A427800E6010}"/>
              </a:ext>
            </a:extLst>
          </p:cNvPr>
          <p:cNvPicPr>
            <a:picLocks noChangeAspect="1"/>
          </p:cNvPicPr>
          <p:nvPr/>
        </p:nvPicPr>
        <p:blipFill>
          <a:blip r:embed="rId4"/>
          <a:stretch>
            <a:fillRect/>
          </a:stretch>
        </p:blipFill>
        <p:spPr>
          <a:xfrm>
            <a:off x="1679095" y="1414912"/>
            <a:ext cx="6303393" cy="5135233"/>
          </a:xfrm>
          <a:prstGeom prst="rect">
            <a:avLst/>
          </a:prstGeom>
        </p:spPr>
      </p:pic>
      <p:pic>
        <p:nvPicPr>
          <p:cNvPr id="14" name="Audio 13">
            <a:hlinkClick r:id="" action="ppaction://media"/>
            <a:extLst>
              <a:ext uri="{FF2B5EF4-FFF2-40B4-BE49-F238E27FC236}">
                <a16:creationId xmlns:a16="http://schemas.microsoft.com/office/drawing/2014/main" id="{17DB2ACC-131B-3962-C42F-63A8C6E114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051633"/>
      </p:ext>
    </p:extLst>
  </p:cSld>
  <p:clrMapOvr>
    <a:masterClrMapping/>
  </p:clrMapOvr>
  <mc:AlternateContent xmlns:mc="http://schemas.openxmlformats.org/markup-compatibility/2006" xmlns:p14="http://schemas.microsoft.com/office/powerpoint/2010/main">
    <mc:Choice Requires="p14">
      <p:transition spd="slow" p14:dur="2000" advTm="86385"/>
    </mc:Choice>
    <mc:Fallback xmlns="">
      <p:transition spd="slow" advTm="8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333" y="1273543"/>
            <a:ext cx="6784431" cy="1703179"/>
          </a:xfrm>
          <a:solidFill>
            <a:schemeClr val="bg1">
              <a:lumMod val="95000"/>
            </a:schemeClr>
          </a:solidFill>
        </p:spPr>
        <p:txBody>
          <a:bodyPr/>
          <a:lstStyle/>
          <a:p>
            <a:pPr marL="0" indent="0">
              <a:buNone/>
            </a:pPr>
            <a:r>
              <a:rPr lang="en-US" sz="4000">
                <a:solidFill>
                  <a:srgbClr val="00B050"/>
                </a:solidFill>
              </a:rPr>
              <a:t>Graduation Requirements:</a:t>
            </a:r>
          </a:p>
          <a:p>
            <a:pPr marL="0" indent="0">
              <a:buNone/>
            </a:pPr>
            <a:endParaRPr lang="en-US" sz="700">
              <a:solidFill>
                <a:srgbClr val="00B050"/>
              </a:solidFill>
            </a:endParaRPr>
          </a:p>
          <a:p>
            <a:pPr>
              <a:buFont typeface="Wingdings" panose="05000000000000000000" pitchFamily="2" charset="2"/>
              <a:buChar char="ü"/>
            </a:pPr>
            <a:r>
              <a:rPr lang="en-US" sz="3200"/>
              <a:t> </a:t>
            </a:r>
            <a:r>
              <a:rPr lang="en-US" sz="3200">
                <a:solidFill>
                  <a:schemeClr val="tx1"/>
                </a:solidFill>
              </a:rPr>
              <a:t>8 Science credit-hours</a:t>
            </a:r>
          </a:p>
          <a:p>
            <a:endParaRPr lang="en-US" sz="300"/>
          </a:p>
          <a:p>
            <a:pPr marL="0" indent="0">
              <a:buNone/>
            </a:pPr>
            <a:endParaRPr lang="fr-CA" sz="3200"/>
          </a:p>
        </p:txBody>
      </p:sp>
      <p:sp>
        <p:nvSpPr>
          <p:cNvPr id="5" name="Content Placeholder 2"/>
          <p:cNvSpPr txBox="1">
            <a:spLocks/>
          </p:cNvSpPr>
          <p:nvPr/>
        </p:nvSpPr>
        <p:spPr>
          <a:xfrm>
            <a:off x="459333" y="3122684"/>
            <a:ext cx="11335102" cy="3506716"/>
          </a:xfrm>
          <a:prstGeom prst="rect">
            <a:avLst/>
          </a:prstGeom>
          <a:solidFill>
            <a:schemeClr val="bg1">
              <a:lumMod val="95000"/>
            </a:schemeClr>
          </a:solidFill>
        </p:spPr>
        <p:txBody>
          <a:bodyPr vert="horz" lIns="91440" tIns="45720" rIns="91440" bIns="45720" rtlCol="0" anchor="t">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000">
                <a:solidFill>
                  <a:srgbClr val="0070C0"/>
                </a:solidFill>
              </a:rPr>
              <a:t>Required Course(s):</a:t>
            </a:r>
            <a:endParaRPr lang="en-US" sz="700">
              <a:solidFill>
                <a:srgbClr val="0070C0"/>
              </a:solidFill>
            </a:endParaRPr>
          </a:p>
          <a:p>
            <a:pPr>
              <a:buFont typeface="Wingdings" panose="05000000000000000000" pitchFamily="2" charset="2"/>
              <a:buChar char="ü"/>
            </a:pPr>
            <a:r>
              <a:rPr lang="en-US" sz="2800">
                <a:solidFill>
                  <a:schemeClr val="tx1"/>
                </a:solidFill>
              </a:rPr>
              <a:t>Any 8 credit-hours from the Science list.</a:t>
            </a:r>
          </a:p>
          <a:p>
            <a:pPr>
              <a:buFont typeface="Wingdings" panose="05000000000000000000" pitchFamily="2" charset="2"/>
              <a:buChar char="ü"/>
            </a:pPr>
            <a:endParaRPr lang="en-US" sz="2800">
              <a:solidFill>
                <a:schemeClr val="tx1"/>
              </a:solidFill>
            </a:endParaRPr>
          </a:p>
          <a:p>
            <a:pPr marL="0" indent="0">
              <a:buNone/>
            </a:pPr>
            <a:r>
              <a:rPr lang="en-US" sz="2800" b="1" i="1">
                <a:solidFill>
                  <a:schemeClr val="tx1"/>
                </a:solidFill>
              </a:rPr>
              <a:t>   Note:</a:t>
            </a:r>
          </a:p>
          <a:p>
            <a:r>
              <a:rPr lang="en-US" sz="2800">
                <a:solidFill>
                  <a:schemeClr val="tx1"/>
                </a:solidFill>
              </a:rPr>
              <a:t>Science for Sustainable Societies 10 is strongly recommended for Chemistry 112, Physics 112 and Biology 122.</a:t>
            </a:r>
          </a:p>
          <a:p>
            <a:r>
              <a:rPr lang="en-US" sz="2800">
                <a:solidFill>
                  <a:schemeClr val="tx1"/>
                </a:solidFill>
              </a:rPr>
              <a:t>Chemistry 112 is highly recommended for Chemistry 122 and Physics 112 is highly recommended for Physics 122.</a:t>
            </a:r>
          </a:p>
          <a:p>
            <a:endParaRPr lang="en-US" sz="2800">
              <a:solidFill>
                <a:schemeClr val="tx1"/>
              </a:solidFill>
            </a:endParaRPr>
          </a:p>
          <a:p>
            <a:pPr marL="0" indent="0">
              <a:buNone/>
            </a:pPr>
            <a:endParaRPr lang="en-US" sz="3200" u="sng"/>
          </a:p>
        </p:txBody>
      </p:sp>
      <p:sp>
        <p:nvSpPr>
          <p:cNvPr id="6" name="Title 1"/>
          <p:cNvSpPr>
            <a:spLocks noGrp="1"/>
          </p:cNvSpPr>
          <p:nvPr>
            <p:ph type="title"/>
          </p:nvPr>
        </p:nvSpPr>
        <p:spPr>
          <a:xfrm>
            <a:off x="459333" y="184606"/>
            <a:ext cx="5640048" cy="942975"/>
          </a:xfrm>
          <a:solidFill>
            <a:schemeClr val="bg1">
              <a:lumMod val="95000"/>
            </a:schemeClr>
          </a:solidFill>
        </p:spPr>
        <p:txBody>
          <a:bodyPr>
            <a:noAutofit/>
          </a:bodyPr>
          <a:lstStyle/>
          <a:p>
            <a:pPr algn="ctr"/>
            <a:r>
              <a:rPr lang="en-US" sz="6000" b="1">
                <a:solidFill>
                  <a:schemeClr val="tx1"/>
                </a:solidFill>
              </a:rPr>
              <a:t>Science</a:t>
            </a:r>
            <a:endParaRPr lang="fr-CA" sz="6000" b="1">
              <a:solidFill>
                <a:schemeClr val="tx1"/>
              </a:solidFill>
            </a:endParaRPr>
          </a:p>
        </p:txBody>
      </p:sp>
      <p:pic>
        <p:nvPicPr>
          <p:cNvPr id="16" name="Audio 15">
            <a:hlinkClick r:id="" action="ppaction://media"/>
            <a:extLst>
              <a:ext uri="{FF2B5EF4-FFF2-40B4-BE49-F238E27FC236}">
                <a16:creationId xmlns:a16="http://schemas.microsoft.com/office/drawing/2014/main" id="{B9AED202-8CF4-B3D5-8322-345B5853C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703185"/>
      </p:ext>
    </p:extLst>
  </p:cSld>
  <p:clrMapOvr>
    <a:masterClrMapping/>
  </p:clrMapOvr>
  <mc:AlternateContent xmlns:mc="http://schemas.openxmlformats.org/markup-compatibility/2006" xmlns:p14="http://schemas.microsoft.com/office/powerpoint/2010/main">
    <mc:Choice Requires="p14">
      <p:transition spd="slow" p14:dur="2000" advTm="46585"/>
    </mc:Choice>
    <mc:Fallback xmlns="">
      <p:transition spd="slow" advTm="46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1"/>
          <p:cNvSpPr>
            <a:spLocks noGrp="1"/>
          </p:cNvSpPr>
          <p:nvPr>
            <p:ph type="title"/>
          </p:nvPr>
        </p:nvSpPr>
        <p:spPr>
          <a:xfrm>
            <a:off x="5653480" y="-127545"/>
            <a:ext cx="4299666" cy="3249131"/>
          </a:xfrm>
        </p:spPr>
        <p:txBody>
          <a:bodyPr vert="horz" lIns="91440" tIns="45720" rIns="91440" bIns="45720" rtlCol="0" anchor="b">
            <a:normAutofit/>
          </a:bodyPr>
          <a:lstStyle/>
          <a:p>
            <a:r>
              <a:rPr lang="en-US" sz="5400" b="1" kern="1200">
                <a:solidFill>
                  <a:schemeClr val="accent1"/>
                </a:solidFill>
                <a:latin typeface="+mj-lt"/>
                <a:ea typeface="+mj-ea"/>
                <a:cs typeface="+mj-cs"/>
              </a:rPr>
              <a:t>                   </a:t>
            </a:r>
            <a:r>
              <a:rPr lang="en-US" sz="5400" b="1" kern="1200">
                <a:solidFill>
                  <a:schemeClr val="tx1"/>
                </a:solidFill>
                <a:latin typeface="+mj-lt"/>
                <a:ea typeface="+mj-ea"/>
                <a:cs typeface="+mj-cs"/>
              </a:rPr>
              <a:t>Science</a:t>
            </a:r>
          </a:p>
        </p:txBody>
      </p:sp>
      <p:sp>
        <p:nvSpPr>
          <p:cNvPr id="39" name="Isosceles Triangle 3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F9A4989C-978F-5F02-7A1B-8B38B3F0A456}"/>
              </a:ext>
            </a:extLst>
          </p:cNvPr>
          <p:cNvPicPr>
            <a:picLocks noChangeAspect="1"/>
          </p:cNvPicPr>
          <p:nvPr/>
        </p:nvPicPr>
        <p:blipFill>
          <a:blip r:embed="rId5"/>
          <a:stretch>
            <a:fillRect/>
          </a:stretch>
        </p:blipFill>
        <p:spPr>
          <a:xfrm>
            <a:off x="1121384" y="1265315"/>
            <a:ext cx="4299666" cy="5276246"/>
          </a:xfrm>
          <a:prstGeom prst="rect">
            <a:avLst/>
          </a:prstGeom>
        </p:spPr>
      </p:pic>
      <p:pic>
        <p:nvPicPr>
          <p:cNvPr id="7" name="Audio 6">
            <a:hlinkClick r:id="" action="ppaction://media"/>
            <a:extLst>
              <a:ext uri="{FF2B5EF4-FFF2-40B4-BE49-F238E27FC236}">
                <a16:creationId xmlns:a16="http://schemas.microsoft.com/office/drawing/2014/main" id="{333B5A3F-00B1-BDDD-E73E-B363157450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8337091"/>
      </p:ext>
    </p:extLst>
  </p:cSld>
  <p:clrMapOvr>
    <a:masterClrMapping/>
  </p:clrMapOvr>
  <mc:AlternateContent xmlns:mc="http://schemas.openxmlformats.org/markup-compatibility/2006" xmlns:p14="http://schemas.microsoft.com/office/powerpoint/2010/main">
    <mc:Choice Requires="p14">
      <p:transition spd="slow" p14:dur="2000" advTm="12239"/>
    </mc:Choice>
    <mc:Fallback xmlns="">
      <p:transition spd="slow" advTm="1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264" y="442912"/>
            <a:ext cx="8392886" cy="1894114"/>
          </a:xfrm>
          <a:solidFill>
            <a:schemeClr val="bg1">
              <a:lumMod val="95000"/>
            </a:schemeClr>
          </a:solidFill>
        </p:spPr>
        <p:txBody>
          <a:bodyPr>
            <a:noAutofit/>
          </a:bodyPr>
          <a:lstStyle/>
          <a:p>
            <a:pPr algn="ctr"/>
            <a:r>
              <a:rPr lang="en-US" sz="6000" b="1">
                <a:solidFill>
                  <a:schemeClr val="tx1"/>
                </a:solidFill>
              </a:rPr>
              <a:t>Personalized </a:t>
            </a:r>
            <a:br>
              <a:rPr lang="en-US" sz="6000" b="1">
                <a:solidFill>
                  <a:schemeClr val="tx1"/>
                </a:solidFill>
              </a:rPr>
            </a:br>
            <a:r>
              <a:rPr lang="en-US" sz="6000" b="1">
                <a:solidFill>
                  <a:schemeClr val="tx1"/>
                </a:solidFill>
              </a:rPr>
              <a:t>Well-Being</a:t>
            </a:r>
            <a:endParaRPr lang="fr-CA" sz="6000" b="1">
              <a:solidFill>
                <a:schemeClr val="tx1"/>
              </a:solidFill>
            </a:endParaRPr>
          </a:p>
        </p:txBody>
      </p:sp>
      <p:sp>
        <p:nvSpPr>
          <p:cNvPr id="3" name="TextBox 2"/>
          <p:cNvSpPr txBox="1"/>
          <p:nvPr/>
        </p:nvSpPr>
        <p:spPr>
          <a:xfrm>
            <a:off x="808264" y="3929063"/>
            <a:ext cx="8817429" cy="2123658"/>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4400"/>
              <a:t>Creative Arts</a:t>
            </a:r>
          </a:p>
          <a:p>
            <a:pPr marL="571500" indent="-571500">
              <a:buFont typeface="Wingdings" panose="05000000000000000000" pitchFamily="2" charset="2"/>
              <a:buChar char="ü"/>
            </a:pPr>
            <a:r>
              <a:rPr lang="en-US" sz="4400"/>
              <a:t>Wellness and Physical Education</a:t>
            </a:r>
          </a:p>
          <a:p>
            <a:pPr marL="571500" indent="-571500">
              <a:buFont typeface="Wingdings" panose="05000000000000000000" pitchFamily="2" charset="2"/>
              <a:buChar char="ü"/>
            </a:pPr>
            <a:r>
              <a:rPr lang="en-US" sz="4400"/>
              <a:t>Career- Connected</a:t>
            </a:r>
          </a:p>
        </p:txBody>
      </p:sp>
      <p:pic>
        <p:nvPicPr>
          <p:cNvPr id="2050" name="Picture 2" descr="Green Umbrella Techn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626" y="2571750"/>
            <a:ext cx="19431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CBD9152-7BF5-A44A-5A77-F6EEFD18D3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5741500"/>
      </p:ext>
    </p:extLst>
  </p:cSld>
  <p:clrMapOvr>
    <a:masterClrMapping/>
  </p:clrMapOvr>
  <mc:AlternateContent xmlns:mc="http://schemas.openxmlformats.org/markup-compatibility/2006" xmlns:p14="http://schemas.microsoft.com/office/powerpoint/2010/main">
    <mc:Choice Requires="p14">
      <p:transition spd="slow" p14:dur="2000" advTm="21202"/>
    </mc:Choice>
    <mc:Fallback xmlns="">
      <p:transition spd="slow" advTm="2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747" y="1515678"/>
            <a:ext cx="11304662" cy="5099434"/>
          </a:xfrm>
          <a:solidFill>
            <a:schemeClr val="bg1">
              <a:lumMod val="95000"/>
            </a:schemeClr>
          </a:solidFill>
        </p:spPr>
        <p:txBody>
          <a:bodyPr>
            <a:normAutofit fontScale="77500" lnSpcReduction="20000"/>
          </a:bodyPr>
          <a:lstStyle/>
          <a:p>
            <a:pPr marL="0" indent="0">
              <a:buNone/>
            </a:pPr>
            <a:r>
              <a:rPr lang="en-US" sz="4000">
                <a:solidFill>
                  <a:srgbClr val="00B050"/>
                </a:solidFill>
              </a:rPr>
              <a:t>Graduation Requirements:</a:t>
            </a:r>
          </a:p>
          <a:p>
            <a:pPr marL="0" indent="0">
              <a:buNone/>
            </a:pPr>
            <a:endParaRPr lang="en-US" sz="700">
              <a:solidFill>
                <a:srgbClr val="00B050"/>
              </a:solidFill>
            </a:endParaRPr>
          </a:p>
          <a:p>
            <a:pPr>
              <a:buFont typeface="Wingdings" panose="05000000000000000000" pitchFamily="2" charset="2"/>
              <a:buChar char="ü"/>
            </a:pPr>
            <a:r>
              <a:rPr lang="en-US" sz="3400">
                <a:solidFill>
                  <a:schemeClr val="tx1"/>
                </a:solidFill>
              </a:rPr>
              <a:t>4 Creative Arts credit-hours </a:t>
            </a:r>
          </a:p>
          <a:p>
            <a:pPr>
              <a:buFont typeface="Wingdings" panose="05000000000000000000" pitchFamily="2" charset="2"/>
              <a:buChar char="ü"/>
            </a:pPr>
            <a:r>
              <a:rPr lang="en-US" sz="3400">
                <a:solidFill>
                  <a:schemeClr val="tx1"/>
                </a:solidFill>
              </a:rPr>
              <a:t>4 Wellness and Physical Education credit-hours</a:t>
            </a:r>
          </a:p>
          <a:p>
            <a:pPr>
              <a:buFont typeface="Wingdings" panose="05000000000000000000" pitchFamily="2" charset="2"/>
              <a:buChar char="ü"/>
            </a:pPr>
            <a:r>
              <a:rPr lang="en-US" sz="3400">
                <a:solidFill>
                  <a:schemeClr val="tx1"/>
                </a:solidFill>
              </a:rPr>
              <a:t>4 Career-Connected credit-hours</a:t>
            </a:r>
          </a:p>
          <a:p>
            <a:pPr>
              <a:buFont typeface="Wingdings" panose="05000000000000000000" pitchFamily="2" charset="2"/>
              <a:buChar char="ü"/>
            </a:pPr>
            <a:r>
              <a:rPr lang="en-US" sz="3400">
                <a:solidFill>
                  <a:schemeClr val="tx1"/>
                </a:solidFill>
              </a:rPr>
              <a:t>8 Additional credit-hours from any of the three Personalized Well-Being Clusters</a:t>
            </a:r>
          </a:p>
          <a:p>
            <a:pPr marL="0" indent="0">
              <a:buNone/>
            </a:pPr>
            <a:r>
              <a:rPr lang="en-US">
                <a:solidFill>
                  <a:schemeClr val="tx1"/>
                </a:solidFill>
              </a:rPr>
              <a:t> </a:t>
            </a:r>
          </a:p>
          <a:p>
            <a:pPr marL="0" indent="0">
              <a:buNone/>
            </a:pPr>
            <a:r>
              <a:rPr lang="en-US" sz="3400" b="1" i="1">
                <a:solidFill>
                  <a:schemeClr val="tx1"/>
                </a:solidFill>
              </a:rPr>
              <a:t>Note:  </a:t>
            </a:r>
            <a:endParaRPr lang="en-US" sz="3400">
              <a:solidFill>
                <a:schemeClr val="tx1"/>
              </a:solidFill>
            </a:endParaRPr>
          </a:p>
          <a:p>
            <a:pPr>
              <a:buFont typeface="Wingdings" panose="05000000000000000000" pitchFamily="2" charset="2"/>
              <a:buChar char="Ø"/>
            </a:pPr>
            <a:r>
              <a:rPr lang="en-US" sz="3400">
                <a:solidFill>
                  <a:schemeClr val="tx1"/>
                </a:solidFill>
              </a:rPr>
              <a:t>French Immersion students will choose </a:t>
            </a:r>
            <a:r>
              <a:rPr lang="en-US" sz="3400" b="1">
                <a:solidFill>
                  <a:schemeClr val="tx1"/>
                </a:solidFill>
              </a:rPr>
              <a:t>ONE</a:t>
            </a:r>
            <a:r>
              <a:rPr lang="en-US" sz="3400">
                <a:solidFill>
                  <a:schemeClr val="tx1"/>
                </a:solidFill>
              </a:rPr>
              <a:t> of Physical Education 10 FI or Career Pathway Design 10 FI.</a:t>
            </a:r>
          </a:p>
          <a:p>
            <a:pPr>
              <a:buFont typeface="Wingdings" panose="05000000000000000000" pitchFamily="2" charset="2"/>
              <a:buChar char="Ø"/>
            </a:pPr>
            <a:r>
              <a:rPr lang="en-US" sz="3400">
                <a:solidFill>
                  <a:schemeClr val="tx1"/>
                </a:solidFill>
              </a:rPr>
              <a:t>Personal Interest Courses can be used for any of the three Personalized Well-Being Clusters.</a:t>
            </a:r>
          </a:p>
          <a:p>
            <a:endParaRPr lang="en-US"/>
          </a:p>
          <a:p>
            <a:pPr>
              <a:buFont typeface="Wingdings" panose="05000000000000000000" pitchFamily="2" charset="2"/>
              <a:buChar char="ü"/>
            </a:pPr>
            <a:endParaRPr lang="en-US" sz="3200"/>
          </a:p>
          <a:p>
            <a:pPr>
              <a:buFont typeface="Wingdings" panose="05000000000000000000" pitchFamily="2" charset="2"/>
              <a:buChar char="ü"/>
            </a:pPr>
            <a:endParaRPr lang="en-US" sz="3200"/>
          </a:p>
          <a:p>
            <a:endParaRPr lang="en-US" sz="300"/>
          </a:p>
        </p:txBody>
      </p:sp>
      <p:sp>
        <p:nvSpPr>
          <p:cNvPr id="8" name="Title 1"/>
          <p:cNvSpPr>
            <a:spLocks noGrp="1"/>
          </p:cNvSpPr>
          <p:nvPr>
            <p:ph type="title"/>
          </p:nvPr>
        </p:nvSpPr>
        <p:spPr>
          <a:xfrm>
            <a:off x="330747" y="200026"/>
            <a:ext cx="7664231" cy="1085849"/>
          </a:xfrm>
          <a:solidFill>
            <a:schemeClr val="bg1">
              <a:lumMod val="95000"/>
            </a:schemeClr>
          </a:solidFill>
        </p:spPr>
        <p:txBody>
          <a:bodyPr>
            <a:noAutofit/>
          </a:bodyPr>
          <a:lstStyle/>
          <a:p>
            <a:pPr algn="ctr"/>
            <a:r>
              <a:rPr lang="en-US" sz="5000" b="1">
                <a:solidFill>
                  <a:schemeClr val="tx1"/>
                </a:solidFill>
              </a:rPr>
              <a:t>Personalized Well-Being</a:t>
            </a:r>
            <a:endParaRPr lang="fr-CA" sz="5000" b="1">
              <a:solidFill>
                <a:schemeClr val="tx1"/>
              </a:solidFill>
            </a:endParaRPr>
          </a:p>
        </p:txBody>
      </p:sp>
      <p:pic>
        <p:nvPicPr>
          <p:cNvPr id="4" name="Audio 3">
            <a:hlinkClick r:id="" action="ppaction://media"/>
            <a:extLst>
              <a:ext uri="{FF2B5EF4-FFF2-40B4-BE49-F238E27FC236}">
                <a16:creationId xmlns:a16="http://schemas.microsoft.com/office/drawing/2014/main" id="{BE9F982E-29A0-3403-A148-AB23D2D7D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4772524"/>
      </p:ext>
    </p:extLst>
  </p:cSld>
  <p:clrMapOvr>
    <a:masterClrMapping/>
  </p:clrMapOvr>
  <mc:AlternateContent xmlns:mc="http://schemas.openxmlformats.org/markup-compatibility/2006" xmlns:p14="http://schemas.microsoft.com/office/powerpoint/2010/main">
    <mc:Choice Requires="p14">
      <p:transition spd="slow" p14:dur="2000" advTm="76677"/>
    </mc:Choice>
    <mc:Fallback xmlns="">
      <p:transition spd="slow" advTm="7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764" y="185737"/>
            <a:ext cx="6546850" cy="1057275"/>
          </a:xfrm>
          <a:solidFill>
            <a:schemeClr val="bg1">
              <a:lumMod val="95000"/>
            </a:schemeClr>
          </a:solidFill>
        </p:spPr>
        <p:txBody>
          <a:bodyPr>
            <a:noAutofit/>
          </a:bodyPr>
          <a:lstStyle/>
          <a:p>
            <a:pPr algn="ctr"/>
            <a:r>
              <a:rPr lang="en-US" sz="6000" b="1">
                <a:solidFill>
                  <a:schemeClr val="tx1"/>
                </a:solidFill>
              </a:rPr>
              <a:t>Creative Arts</a:t>
            </a:r>
            <a:endParaRPr lang="fr-CA" sz="6000" b="1">
              <a:solidFill>
                <a:schemeClr val="tx1"/>
              </a:solidFill>
            </a:endParaRPr>
          </a:p>
        </p:txBody>
      </p:sp>
      <p:pic>
        <p:nvPicPr>
          <p:cNvPr id="4" name="Picture 3">
            <a:extLst>
              <a:ext uri="{FF2B5EF4-FFF2-40B4-BE49-F238E27FC236}">
                <a16:creationId xmlns:a16="http://schemas.microsoft.com/office/drawing/2014/main" id="{43707994-2ECA-6D3D-741C-D02733128E60}"/>
              </a:ext>
            </a:extLst>
          </p:cNvPr>
          <p:cNvPicPr>
            <a:picLocks noChangeAspect="1"/>
          </p:cNvPicPr>
          <p:nvPr/>
        </p:nvPicPr>
        <p:blipFill>
          <a:blip r:embed="rId5"/>
          <a:stretch>
            <a:fillRect/>
          </a:stretch>
        </p:blipFill>
        <p:spPr>
          <a:xfrm>
            <a:off x="2593075" y="2309812"/>
            <a:ext cx="4950725" cy="3827041"/>
          </a:xfrm>
          <a:prstGeom prst="rect">
            <a:avLst/>
          </a:prstGeom>
        </p:spPr>
      </p:pic>
      <p:pic>
        <p:nvPicPr>
          <p:cNvPr id="7" name="Audio 6">
            <a:hlinkClick r:id="" action="ppaction://media"/>
            <a:extLst>
              <a:ext uri="{FF2B5EF4-FFF2-40B4-BE49-F238E27FC236}">
                <a16:creationId xmlns:a16="http://schemas.microsoft.com/office/drawing/2014/main" id="{FEA449D6-2DDC-5C9D-50AA-23222A3D67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2455553"/>
      </p:ext>
    </p:extLst>
  </p:cSld>
  <p:clrMapOvr>
    <a:masterClrMapping/>
  </p:clrMapOvr>
  <mc:AlternateContent xmlns:mc="http://schemas.openxmlformats.org/markup-compatibility/2006" xmlns:p14="http://schemas.microsoft.com/office/powerpoint/2010/main">
    <mc:Choice Requires="p14">
      <p:transition spd="slow" p14:dur="2000" advTm="6084"/>
    </mc:Choice>
    <mc:Fallback xmlns="">
      <p:transition spd="slow" advTm="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624" y="214311"/>
            <a:ext cx="6900863" cy="1943101"/>
          </a:xfrm>
          <a:solidFill>
            <a:schemeClr val="bg1">
              <a:lumMod val="95000"/>
            </a:schemeClr>
          </a:solidFill>
        </p:spPr>
        <p:txBody>
          <a:bodyPr>
            <a:noAutofit/>
          </a:bodyPr>
          <a:lstStyle/>
          <a:p>
            <a:pPr algn="ctr"/>
            <a:r>
              <a:rPr lang="en-US" sz="6000" b="1">
                <a:solidFill>
                  <a:schemeClr val="tx1"/>
                </a:solidFill>
              </a:rPr>
              <a:t>Wellness and Physical Education</a:t>
            </a:r>
            <a:endParaRPr lang="fr-CA" sz="6000" b="1">
              <a:solidFill>
                <a:schemeClr val="tx1"/>
              </a:solidFill>
            </a:endParaRPr>
          </a:p>
        </p:txBody>
      </p:sp>
      <p:pic>
        <p:nvPicPr>
          <p:cNvPr id="4" name="Picture 3">
            <a:extLst>
              <a:ext uri="{FF2B5EF4-FFF2-40B4-BE49-F238E27FC236}">
                <a16:creationId xmlns:a16="http://schemas.microsoft.com/office/drawing/2014/main" id="{9305E106-56C2-B89F-FFA6-C44DC2CA79A5}"/>
              </a:ext>
            </a:extLst>
          </p:cNvPr>
          <p:cNvPicPr>
            <a:picLocks noChangeAspect="1"/>
          </p:cNvPicPr>
          <p:nvPr/>
        </p:nvPicPr>
        <p:blipFill>
          <a:blip r:embed="rId4"/>
          <a:stretch>
            <a:fillRect/>
          </a:stretch>
        </p:blipFill>
        <p:spPr>
          <a:xfrm>
            <a:off x="2949194" y="2157412"/>
            <a:ext cx="4570721" cy="4759955"/>
          </a:xfrm>
          <a:prstGeom prst="rect">
            <a:avLst/>
          </a:prstGeom>
        </p:spPr>
      </p:pic>
      <p:pic>
        <p:nvPicPr>
          <p:cNvPr id="7" name="Audio 6">
            <a:hlinkClick r:id="" action="ppaction://media"/>
            <a:extLst>
              <a:ext uri="{FF2B5EF4-FFF2-40B4-BE49-F238E27FC236}">
                <a16:creationId xmlns:a16="http://schemas.microsoft.com/office/drawing/2014/main" id="{F55D69AF-67A0-6B03-4F33-ACF599BBF3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8564903"/>
      </p:ext>
    </p:extLst>
  </p:cSld>
  <p:clrMapOvr>
    <a:masterClrMapping/>
  </p:clrMapOvr>
  <mc:AlternateContent xmlns:mc="http://schemas.openxmlformats.org/markup-compatibility/2006" xmlns:p14="http://schemas.microsoft.com/office/powerpoint/2010/main">
    <mc:Choice Requires="p14">
      <p:transition spd="slow" p14:dur="2000" advTm="4831"/>
    </mc:Choice>
    <mc:Fallback xmlns="">
      <p:transition spd="slow" advTm="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4830-B8F9-342A-4271-87910BEE061B}"/>
              </a:ext>
            </a:extLst>
          </p:cNvPr>
          <p:cNvSpPr>
            <a:spLocks noGrp="1"/>
          </p:cNvSpPr>
          <p:nvPr>
            <p:ph type="title"/>
          </p:nvPr>
        </p:nvSpPr>
        <p:spPr/>
        <p:txBody>
          <a:bodyPr/>
          <a:lstStyle/>
          <a:p>
            <a:r>
              <a:rPr lang="en-CA" dirty="0"/>
              <a:t>Todays Agenda – March 19</a:t>
            </a:r>
            <a:r>
              <a:rPr lang="en-CA" baseline="30000" dirty="0"/>
              <a:t>th</a:t>
            </a:r>
            <a:r>
              <a:rPr lang="en-CA" dirty="0"/>
              <a:t>  </a:t>
            </a:r>
          </a:p>
        </p:txBody>
      </p:sp>
      <p:sp>
        <p:nvSpPr>
          <p:cNvPr id="3" name="Content Placeholder 2">
            <a:extLst>
              <a:ext uri="{FF2B5EF4-FFF2-40B4-BE49-F238E27FC236}">
                <a16:creationId xmlns:a16="http://schemas.microsoft.com/office/drawing/2014/main" id="{21953F58-AAD0-D242-D653-365FCE9AB177}"/>
              </a:ext>
            </a:extLst>
          </p:cNvPr>
          <p:cNvSpPr>
            <a:spLocks noGrp="1"/>
          </p:cNvSpPr>
          <p:nvPr>
            <p:ph idx="1"/>
          </p:nvPr>
        </p:nvSpPr>
        <p:spPr>
          <a:xfrm>
            <a:off x="677334" y="2165685"/>
            <a:ext cx="8803550" cy="4276731"/>
          </a:xfrm>
        </p:spPr>
        <p:txBody>
          <a:bodyPr>
            <a:normAutofit/>
          </a:bodyPr>
          <a:lstStyle/>
          <a:p>
            <a:pPr lvl="0"/>
            <a:r>
              <a:rPr lang="en-CA" sz="2400" dirty="0"/>
              <a:t>Explain Graduation Requirements for ALL students</a:t>
            </a:r>
          </a:p>
          <a:p>
            <a:pPr lvl="0"/>
            <a:r>
              <a:rPr lang="en-CA" sz="2400" dirty="0"/>
              <a:t>Access Grad Planner </a:t>
            </a:r>
          </a:p>
          <a:p>
            <a:r>
              <a:rPr lang="en-CA" sz="2400" dirty="0"/>
              <a:t>Academic History report inputted in your </a:t>
            </a:r>
            <a:r>
              <a:rPr lang="en-CA" sz="2400" dirty="0" err="1"/>
              <a:t>duotang</a:t>
            </a:r>
            <a:r>
              <a:rPr lang="en-CA" sz="2400" dirty="0"/>
              <a:t> (for anyone absent last CC AI)</a:t>
            </a:r>
          </a:p>
        </p:txBody>
      </p:sp>
      <p:sp>
        <p:nvSpPr>
          <p:cNvPr id="5" name="TextBox 4">
            <a:extLst>
              <a:ext uri="{FF2B5EF4-FFF2-40B4-BE49-F238E27FC236}">
                <a16:creationId xmlns:a16="http://schemas.microsoft.com/office/drawing/2014/main" id="{7B8220E6-028B-FC9D-8C77-C3161511DD4C}"/>
              </a:ext>
            </a:extLst>
          </p:cNvPr>
          <p:cNvSpPr txBox="1"/>
          <p:nvPr/>
        </p:nvSpPr>
        <p:spPr>
          <a:xfrm>
            <a:off x="6008708" y="4927601"/>
            <a:ext cx="6100996" cy="923330"/>
          </a:xfrm>
          <a:prstGeom prst="rect">
            <a:avLst/>
          </a:prstGeom>
          <a:noFill/>
        </p:spPr>
        <p:txBody>
          <a:bodyPr wrap="square">
            <a:spAutoFit/>
          </a:bodyPr>
          <a:lstStyle/>
          <a:p>
            <a:pPr marL="0" indent="0">
              <a:buNone/>
            </a:pPr>
            <a:r>
              <a:rPr lang="en-CA" sz="1800" dirty="0"/>
              <a:t>*</a:t>
            </a:r>
            <a:r>
              <a:rPr lang="en-CA" sz="1800" b="1" dirty="0"/>
              <a:t>Teachers</a:t>
            </a:r>
            <a:r>
              <a:rPr lang="en-CA" sz="1800" dirty="0"/>
              <a:t>: please let us know if any students are missing a folder and share a list of those unable to access PowerSchool.</a:t>
            </a:r>
          </a:p>
        </p:txBody>
      </p:sp>
      <p:pic>
        <p:nvPicPr>
          <p:cNvPr id="23" name="Audio 22">
            <a:hlinkClick r:id="" action="ppaction://media"/>
            <a:extLst>
              <a:ext uri="{FF2B5EF4-FFF2-40B4-BE49-F238E27FC236}">
                <a16:creationId xmlns:a16="http://schemas.microsoft.com/office/drawing/2014/main" id="{74FE0184-1612-3FE2-3B68-FC9DD101D3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3667356"/>
      </p:ext>
    </p:extLst>
  </p:cSld>
  <p:clrMapOvr>
    <a:masterClrMapping/>
  </p:clrMapOvr>
  <mc:AlternateContent xmlns:mc="http://schemas.openxmlformats.org/markup-compatibility/2006" xmlns:p14="http://schemas.microsoft.com/office/powerpoint/2010/main">
    <mc:Choice Requires="p14">
      <p:transition spd="slow" p14:dur="2000" advTm="24612"/>
    </mc:Choice>
    <mc:Fallback xmlns="">
      <p:transition spd="slow" advTm="2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409" y="158461"/>
            <a:ext cx="7492093" cy="1042988"/>
          </a:xfrm>
          <a:solidFill>
            <a:schemeClr val="bg1">
              <a:lumMod val="95000"/>
            </a:schemeClr>
          </a:solidFill>
        </p:spPr>
        <p:txBody>
          <a:bodyPr>
            <a:noAutofit/>
          </a:bodyPr>
          <a:lstStyle/>
          <a:p>
            <a:pPr algn="ctr"/>
            <a:r>
              <a:rPr lang="en-US" sz="6000" b="1">
                <a:solidFill>
                  <a:schemeClr val="tx1"/>
                </a:solidFill>
              </a:rPr>
              <a:t>Career-Connected</a:t>
            </a:r>
            <a:r>
              <a:rPr lang="en-US" sz="6000" b="1"/>
              <a:t> </a:t>
            </a:r>
            <a:endParaRPr lang="fr-CA" sz="6000" b="1">
              <a:solidFill>
                <a:schemeClr val="tx1"/>
              </a:solidFill>
            </a:endParaRPr>
          </a:p>
        </p:txBody>
      </p:sp>
      <p:pic>
        <p:nvPicPr>
          <p:cNvPr id="5" name="Picture 4">
            <a:extLst>
              <a:ext uri="{FF2B5EF4-FFF2-40B4-BE49-F238E27FC236}">
                <a16:creationId xmlns:a16="http://schemas.microsoft.com/office/drawing/2014/main" id="{50E70CE3-9F00-CE41-D1F3-ECD31A7F2D5A}"/>
              </a:ext>
            </a:extLst>
          </p:cNvPr>
          <p:cNvPicPr>
            <a:picLocks noChangeAspect="1"/>
          </p:cNvPicPr>
          <p:nvPr/>
        </p:nvPicPr>
        <p:blipFill>
          <a:blip r:embed="rId4"/>
          <a:stretch>
            <a:fillRect/>
          </a:stretch>
        </p:blipFill>
        <p:spPr>
          <a:xfrm>
            <a:off x="2763337" y="1017031"/>
            <a:ext cx="3996235" cy="5682508"/>
          </a:xfrm>
          <a:prstGeom prst="rect">
            <a:avLst/>
          </a:prstGeom>
        </p:spPr>
      </p:pic>
      <p:pic>
        <p:nvPicPr>
          <p:cNvPr id="7" name="Audio 6">
            <a:hlinkClick r:id="" action="ppaction://media"/>
            <a:extLst>
              <a:ext uri="{FF2B5EF4-FFF2-40B4-BE49-F238E27FC236}">
                <a16:creationId xmlns:a16="http://schemas.microsoft.com/office/drawing/2014/main" id="{E8338C1C-650D-5895-B0AB-79E07F2D38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8241994"/>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44" y="185735"/>
            <a:ext cx="7758491" cy="1885950"/>
          </a:xfrm>
          <a:solidFill>
            <a:schemeClr val="bg1">
              <a:lumMod val="65000"/>
            </a:schemeClr>
          </a:solidFill>
        </p:spPr>
        <p:txBody>
          <a:bodyPr>
            <a:noAutofit/>
          </a:bodyPr>
          <a:lstStyle/>
          <a:p>
            <a:pPr algn="ctr"/>
            <a:r>
              <a:rPr lang="en-US" sz="6000" b="1">
                <a:solidFill>
                  <a:schemeClr val="bg1"/>
                </a:solidFill>
              </a:rPr>
              <a:t>Personal Interest Courses</a:t>
            </a:r>
            <a:endParaRPr lang="fr-CA" sz="6000" b="1">
              <a:solidFill>
                <a:schemeClr val="bg1"/>
              </a:solidFill>
            </a:endParaRPr>
          </a:p>
        </p:txBody>
      </p:sp>
      <p:pic>
        <p:nvPicPr>
          <p:cNvPr id="4" name="Picture 3" descr="A close-up of a menu&#10;&#10;Description automatically generated">
            <a:extLst>
              <a:ext uri="{FF2B5EF4-FFF2-40B4-BE49-F238E27FC236}">
                <a16:creationId xmlns:a16="http://schemas.microsoft.com/office/drawing/2014/main" id="{564D8CF0-91EE-D768-AF4C-5A8C0AECCCC3}"/>
              </a:ext>
            </a:extLst>
          </p:cNvPr>
          <p:cNvPicPr>
            <a:picLocks noChangeAspect="1"/>
          </p:cNvPicPr>
          <p:nvPr/>
        </p:nvPicPr>
        <p:blipFill>
          <a:blip r:embed="rId5"/>
          <a:stretch>
            <a:fillRect/>
          </a:stretch>
        </p:blipFill>
        <p:spPr>
          <a:xfrm>
            <a:off x="1698659" y="4222784"/>
            <a:ext cx="6729322" cy="1346799"/>
          </a:xfrm>
          <a:prstGeom prst="rect">
            <a:avLst/>
          </a:prstGeom>
        </p:spPr>
      </p:pic>
      <p:sp>
        <p:nvSpPr>
          <p:cNvPr id="5" name="TextBox 4">
            <a:extLst>
              <a:ext uri="{FF2B5EF4-FFF2-40B4-BE49-F238E27FC236}">
                <a16:creationId xmlns:a16="http://schemas.microsoft.com/office/drawing/2014/main" id="{25A61AD4-68A9-9E56-2626-EEC8F8B0D941}"/>
              </a:ext>
            </a:extLst>
          </p:cNvPr>
          <p:cNvSpPr txBox="1"/>
          <p:nvPr/>
        </p:nvSpPr>
        <p:spPr>
          <a:xfrm>
            <a:off x="2483894" y="2497281"/>
            <a:ext cx="5158852" cy="1477328"/>
          </a:xfrm>
          <a:prstGeom prst="rect">
            <a:avLst/>
          </a:prstGeom>
          <a:noFill/>
        </p:spPr>
        <p:txBody>
          <a:bodyPr wrap="square" rtlCol="0">
            <a:spAutoFit/>
          </a:bodyPr>
          <a:lstStyle/>
          <a:p>
            <a:r>
              <a:rPr lang="en-US"/>
              <a:t>Personal Interest Course (1 and 2) offer two elective opportunities for students to pursue individual interests or passions. This is done with a teacher providing supervision and/or oversight. </a:t>
            </a:r>
          </a:p>
        </p:txBody>
      </p:sp>
      <p:pic>
        <p:nvPicPr>
          <p:cNvPr id="22" name="Audio 21">
            <a:hlinkClick r:id="" action="ppaction://media"/>
            <a:extLst>
              <a:ext uri="{FF2B5EF4-FFF2-40B4-BE49-F238E27FC236}">
                <a16:creationId xmlns:a16="http://schemas.microsoft.com/office/drawing/2014/main" id="{90178B51-7399-B8FB-8AC9-32B3ECEAA0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2652873"/>
      </p:ext>
    </p:extLst>
  </p:cSld>
  <p:clrMapOvr>
    <a:masterClrMapping/>
  </p:clrMapOvr>
  <mc:AlternateContent xmlns:mc="http://schemas.openxmlformats.org/markup-compatibility/2006" xmlns:p14="http://schemas.microsoft.com/office/powerpoint/2010/main">
    <mc:Choice Requires="p14">
      <p:transition spd="slow" p14:dur="2000" advTm="65965"/>
    </mc:Choice>
    <mc:Fallback xmlns="">
      <p:transition spd="slow" advTm="6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93C7B4-2A47-B45D-13D6-1A47EF05D9C2}"/>
              </a:ext>
            </a:extLst>
          </p:cNvPr>
          <p:cNvSpPr>
            <a:spLocks noGrp="1"/>
          </p:cNvSpPr>
          <p:nvPr>
            <p:ph type="title"/>
          </p:nvPr>
        </p:nvSpPr>
        <p:spPr>
          <a:xfrm>
            <a:off x="1286933" y="609600"/>
            <a:ext cx="10197494" cy="1099457"/>
          </a:xfrm>
        </p:spPr>
        <p:txBody>
          <a:bodyPr>
            <a:normAutofit/>
          </a:bodyPr>
          <a:lstStyle/>
          <a:p>
            <a:r>
              <a:rPr lang="en-US"/>
              <a:t>For French Immersion Students </a:t>
            </a:r>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8" name="Content Placeholder 2">
            <a:extLst>
              <a:ext uri="{FF2B5EF4-FFF2-40B4-BE49-F238E27FC236}">
                <a16:creationId xmlns:a16="http://schemas.microsoft.com/office/drawing/2014/main" id="{30438C05-87D4-51DE-C189-042605686799}"/>
              </a:ext>
            </a:extLst>
          </p:cNvPr>
          <p:cNvGraphicFramePr>
            <a:graphicFrameLocks noGrp="1"/>
          </p:cNvGraphicFramePr>
          <p:nvPr>
            <p:ph idx="1"/>
            <p:extLst>
              <p:ext uri="{D42A27DB-BD31-4B8C-83A1-F6EECF244321}">
                <p14:modId xmlns:p14="http://schemas.microsoft.com/office/powerpoint/2010/main" val="2586767614"/>
              </p:ext>
            </p:extLst>
          </p:nvPr>
        </p:nvGraphicFramePr>
        <p:xfrm>
          <a:off x="1286933" y="1255594"/>
          <a:ext cx="10197494" cy="47864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5" name="Audio 24">
            <a:hlinkClick r:id="" action="ppaction://media"/>
            <a:extLst>
              <a:ext uri="{FF2B5EF4-FFF2-40B4-BE49-F238E27FC236}">
                <a16:creationId xmlns:a16="http://schemas.microsoft.com/office/drawing/2014/main" id="{87B6279C-D337-CE03-1882-6AC9A5335D76}"/>
              </a:ext>
            </a:extLst>
          </p:cNvPr>
          <p:cNvPicPr>
            <a:picLocks noChangeAspect="1"/>
          </p:cNvPicPr>
          <p:nvPr>
            <a:audioFile r:link="rId1"/>
            <p:extLst>
              <p:ext uri="{DAA4B4D4-6D71-4841-9C94-3DE7FCFB9230}">
                <p14:media xmlns:p14="http://schemas.microsoft.com/office/powerpoint/2010/main" r:embed="rId2">
                  <p14:trim end="10284.39"/>
                </p14:media>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849302"/>
      </p:ext>
    </p:extLst>
  </p:cSld>
  <p:clrMapOvr>
    <a:masterClrMapping/>
  </p:clrMapOvr>
  <mc:AlternateContent xmlns:mc="http://schemas.openxmlformats.org/markup-compatibility/2006" xmlns:p14="http://schemas.microsoft.com/office/powerpoint/2010/main">
    <mc:Choice Requires="p14">
      <p:transition spd="slow" p14:dur="2000" advTm="111168"/>
    </mc:Choice>
    <mc:Fallback xmlns="">
      <p:transition spd="slow" advTm="11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6BDE9D5-D533-1D89-26E0-BB82083ACF6E}"/>
              </a:ext>
            </a:extLst>
          </p:cNvPr>
          <p:cNvSpPr>
            <a:spLocks noGrp="1"/>
          </p:cNvSpPr>
          <p:nvPr>
            <p:ph type="title"/>
          </p:nvPr>
        </p:nvSpPr>
        <p:spPr>
          <a:xfrm>
            <a:off x="1281997" y="-111717"/>
            <a:ext cx="9089669" cy="1087656"/>
          </a:xfrm>
        </p:spPr>
        <p:txBody>
          <a:bodyPr vert="horz" lIns="91440" tIns="45720" rIns="91440" bIns="45720" rtlCol="0" anchor="b">
            <a:normAutofit/>
          </a:bodyPr>
          <a:lstStyle/>
          <a:p>
            <a:r>
              <a:rPr lang="en-US" sz="4800" kern="1200" dirty="0">
                <a:solidFill>
                  <a:schemeClr val="accent1"/>
                </a:solidFill>
                <a:latin typeface="+mj-lt"/>
                <a:ea typeface="+mj-ea"/>
                <a:cs typeface="+mj-cs"/>
              </a:rPr>
              <a:t> Humanities Reminder </a:t>
            </a:r>
          </a:p>
        </p:txBody>
      </p:sp>
      <p:pic>
        <p:nvPicPr>
          <p:cNvPr id="4" name="Picture 3">
            <a:extLst>
              <a:ext uri="{FF2B5EF4-FFF2-40B4-BE49-F238E27FC236}">
                <a16:creationId xmlns:a16="http://schemas.microsoft.com/office/drawing/2014/main" id="{AC05D98C-5F25-3562-8F01-F2947B0EACE3}"/>
              </a:ext>
            </a:extLst>
          </p:cNvPr>
          <p:cNvPicPr>
            <a:picLocks noChangeAspect="1"/>
          </p:cNvPicPr>
          <p:nvPr/>
        </p:nvPicPr>
        <p:blipFill>
          <a:blip r:embed="rId5"/>
          <a:srcRect t="32128"/>
          <a:stretch>
            <a:fillRect/>
          </a:stretch>
        </p:blipFill>
        <p:spPr>
          <a:xfrm>
            <a:off x="161244" y="2050057"/>
            <a:ext cx="11869512" cy="3262712"/>
          </a:xfrm>
          <a:prstGeom prst="rect">
            <a:avLst/>
          </a:prstGeom>
        </p:spPr>
      </p:pic>
      <p:pic>
        <p:nvPicPr>
          <p:cNvPr id="16" name="Audio 15">
            <a:hlinkClick r:id="" action="ppaction://media"/>
            <a:extLst>
              <a:ext uri="{FF2B5EF4-FFF2-40B4-BE49-F238E27FC236}">
                <a16:creationId xmlns:a16="http://schemas.microsoft.com/office/drawing/2014/main" id="{43F411D3-89AA-7AC1-773C-EAE5995FA1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654136"/>
            <a:ext cx="2057400" cy="2057400"/>
          </a:xfrm>
          <a:prstGeom prst="ellipse">
            <a:avLst/>
          </a:prstGeom>
        </p:spPr>
      </p:pic>
      <p:sp>
        <p:nvSpPr>
          <p:cNvPr id="3" name="TextBox 2">
            <a:extLst>
              <a:ext uri="{FF2B5EF4-FFF2-40B4-BE49-F238E27FC236}">
                <a16:creationId xmlns:a16="http://schemas.microsoft.com/office/drawing/2014/main" id="{B585EB1C-C5CB-1924-B4D2-73E57D5DCD57}"/>
              </a:ext>
            </a:extLst>
          </p:cNvPr>
          <p:cNvSpPr txBox="1"/>
          <p:nvPr/>
        </p:nvSpPr>
        <p:spPr>
          <a:xfrm>
            <a:off x="1281997" y="1191846"/>
            <a:ext cx="3191899" cy="369332"/>
          </a:xfrm>
          <a:prstGeom prst="rect">
            <a:avLst/>
          </a:prstGeom>
          <a:noFill/>
        </p:spPr>
        <p:txBody>
          <a:bodyPr wrap="none" rtlCol="0">
            <a:spAutoFit/>
          </a:bodyPr>
          <a:lstStyle/>
          <a:p>
            <a:r>
              <a:rPr lang="en-CA" dirty="0"/>
              <a:t>Change Effective Sept. 2024*</a:t>
            </a:r>
          </a:p>
        </p:txBody>
      </p:sp>
    </p:spTree>
    <p:extLst>
      <p:ext uri="{BB962C8B-B14F-4D97-AF65-F5344CB8AC3E}">
        <p14:creationId xmlns:p14="http://schemas.microsoft.com/office/powerpoint/2010/main" val="1108840167"/>
      </p:ext>
    </p:extLst>
  </p:cSld>
  <p:clrMapOvr>
    <a:masterClrMapping/>
  </p:clrMapOvr>
  <mc:AlternateContent xmlns:mc="http://schemas.openxmlformats.org/markup-compatibility/2006" xmlns:p14="http://schemas.microsoft.com/office/powerpoint/2010/main">
    <mc:Choice Requires="p14">
      <p:transition spd="slow" p14:dur="2000" advTm="21039"/>
    </mc:Choice>
    <mc:Fallback xmlns="">
      <p:transition spd="slow" advTm="2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04C0-AC59-5C80-4391-0B55E70B186B}"/>
              </a:ext>
            </a:extLst>
          </p:cNvPr>
          <p:cNvSpPr>
            <a:spLocks noGrp="1"/>
          </p:cNvSpPr>
          <p:nvPr>
            <p:ph type="title"/>
          </p:nvPr>
        </p:nvSpPr>
        <p:spPr/>
        <p:txBody>
          <a:bodyPr/>
          <a:lstStyle/>
          <a:p>
            <a:r>
              <a:rPr lang="en-US" dirty="0"/>
              <a:t> English Language Arts Reminder  </a:t>
            </a:r>
          </a:p>
        </p:txBody>
      </p:sp>
      <p:pic>
        <p:nvPicPr>
          <p:cNvPr id="4" name="Picture 3">
            <a:extLst>
              <a:ext uri="{FF2B5EF4-FFF2-40B4-BE49-F238E27FC236}">
                <a16:creationId xmlns:a16="http://schemas.microsoft.com/office/drawing/2014/main" id="{D283D79A-5307-5254-BDA6-220FB3D23419}"/>
              </a:ext>
            </a:extLst>
          </p:cNvPr>
          <p:cNvPicPr>
            <a:picLocks noChangeAspect="1"/>
          </p:cNvPicPr>
          <p:nvPr/>
        </p:nvPicPr>
        <p:blipFill>
          <a:blip r:embed="rId4"/>
          <a:stretch>
            <a:fillRect/>
          </a:stretch>
        </p:blipFill>
        <p:spPr>
          <a:xfrm>
            <a:off x="359765" y="2016178"/>
            <a:ext cx="9298484" cy="3921907"/>
          </a:xfrm>
          <a:prstGeom prst="rect">
            <a:avLst/>
          </a:prstGeom>
        </p:spPr>
      </p:pic>
      <p:pic>
        <p:nvPicPr>
          <p:cNvPr id="15" name="Audio 14">
            <a:hlinkClick r:id="" action="ppaction://media"/>
            <a:extLst>
              <a:ext uri="{FF2B5EF4-FFF2-40B4-BE49-F238E27FC236}">
                <a16:creationId xmlns:a16="http://schemas.microsoft.com/office/drawing/2014/main" id="{83AE43A5-745E-C322-A9D8-F0122608DE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5713599"/>
      </p:ext>
    </p:extLst>
  </p:cSld>
  <p:clrMapOvr>
    <a:masterClrMapping/>
  </p:clrMapOvr>
  <mc:AlternateContent xmlns:mc="http://schemas.openxmlformats.org/markup-compatibility/2006" xmlns:p14="http://schemas.microsoft.com/office/powerpoint/2010/main">
    <mc:Choice Requires="p14">
      <p:transition spd="slow" p14:dur="2000" advTm="29689"/>
    </mc:Choice>
    <mc:Fallback xmlns="">
      <p:transition spd="slow" advTm="2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0097-8BA4-FFB7-B69A-EC62BBACD10B}"/>
              </a:ext>
            </a:extLst>
          </p:cNvPr>
          <p:cNvSpPr>
            <a:spLocks noGrp="1"/>
          </p:cNvSpPr>
          <p:nvPr>
            <p:ph type="title"/>
          </p:nvPr>
        </p:nvSpPr>
        <p:spPr/>
        <p:txBody>
          <a:bodyPr/>
          <a:lstStyle/>
          <a:p>
            <a:r>
              <a:rPr lang="en-CA" dirty="0"/>
              <a:t>REMINDER Website access to PowerSchool</a:t>
            </a:r>
          </a:p>
        </p:txBody>
      </p:sp>
      <p:pic>
        <p:nvPicPr>
          <p:cNvPr id="5" name="Picture 4">
            <a:extLst>
              <a:ext uri="{FF2B5EF4-FFF2-40B4-BE49-F238E27FC236}">
                <a16:creationId xmlns:a16="http://schemas.microsoft.com/office/drawing/2014/main" id="{867C95C6-B84A-B2A7-0B38-12027B63CAAC}"/>
              </a:ext>
            </a:extLst>
          </p:cNvPr>
          <p:cNvPicPr>
            <a:picLocks noChangeAspect="1"/>
          </p:cNvPicPr>
          <p:nvPr/>
        </p:nvPicPr>
        <p:blipFill>
          <a:blip r:embed="rId5"/>
          <a:stretch>
            <a:fillRect/>
          </a:stretch>
        </p:blipFill>
        <p:spPr>
          <a:xfrm>
            <a:off x="5737305" y="2595967"/>
            <a:ext cx="6145725" cy="2415246"/>
          </a:xfrm>
          <a:prstGeom prst="rect">
            <a:avLst/>
          </a:prstGeom>
        </p:spPr>
      </p:pic>
      <p:sp>
        <p:nvSpPr>
          <p:cNvPr id="6" name="Arrow: Bent-Up 5">
            <a:extLst>
              <a:ext uri="{FF2B5EF4-FFF2-40B4-BE49-F238E27FC236}">
                <a16:creationId xmlns:a16="http://schemas.microsoft.com/office/drawing/2014/main" id="{9FF5B8C5-0F88-D8DA-6037-B6B273EB0D3E}"/>
              </a:ext>
            </a:extLst>
          </p:cNvPr>
          <p:cNvSpPr/>
          <p:nvPr/>
        </p:nvSpPr>
        <p:spPr>
          <a:xfrm rot="5400000">
            <a:off x="4768067" y="3658766"/>
            <a:ext cx="704538" cy="839449"/>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Arrow: Curved Down 6">
            <a:extLst>
              <a:ext uri="{FF2B5EF4-FFF2-40B4-BE49-F238E27FC236}">
                <a16:creationId xmlns:a16="http://schemas.microsoft.com/office/drawing/2014/main" id="{54389D38-C166-C355-35D7-3DA58B8BDE54}"/>
              </a:ext>
            </a:extLst>
          </p:cNvPr>
          <p:cNvSpPr/>
          <p:nvPr/>
        </p:nvSpPr>
        <p:spPr>
          <a:xfrm>
            <a:off x="10546534" y="2467887"/>
            <a:ext cx="1139252" cy="85443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TextBox 7">
            <a:extLst>
              <a:ext uri="{FF2B5EF4-FFF2-40B4-BE49-F238E27FC236}">
                <a16:creationId xmlns:a16="http://schemas.microsoft.com/office/drawing/2014/main" id="{1CCE3A46-45EA-CBC3-A6C4-AEE9F9B7A714}"/>
              </a:ext>
            </a:extLst>
          </p:cNvPr>
          <p:cNvSpPr txBox="1"/>
          <p:nvPr/>
        </p:nvSpPr>
        <p:spPr>
          <a:xfrm>
            <a:off x="10184630" y="2006222"/>
            <a:ext cx="1863059" cy="461665"/>
          </a:xfrm>
          <a:prstGeom prst="rect">
            <a:avLst/>
          </a:prstGeom>
          <a:noFill/>
        </p:spPr>
        <p:txBody>
          <a:bodyPr wrap="square" rtlCol="0">
            <a:spAutoFit/>
          </a:bodyPr>
          <a:lstStyle/>
          <a:p>
            <a:r>
              <a:rPr lang="en-CA" sz="2400" b="1" dirty="0"/>
              <a:t>CLICK HERE</a:t>
            </a:r>
          </a:p>
        </p:txBody>
      </p:sp>
      <p:pic>
        <p:nvPicPr>
          <p:cNvPr id="9" name="Picture 8">
            <a:extLst>
              <a:ext uri="{FF2B5EF4-FFF2-40B4-BE49-F238E27FC236}">
                <a16:creationId xmlns:a16="http://schemas.microsoft.com/office/drawing/2014/main" id="{D8A80C2B-18B2-16A3-01DA-0A1D7F3E28BB}"/>
              </a:ext>
            </a:extLst>
          </p:cNvPr>
          <p:cNvPicPr>
            <a:picLocks noChangeAspect="1"/>
          </p:cNvPicPr>
          <p:nvPr/>
        </p:nvPicPr>
        <p:blipFill>
          <a:blip r:embed="rId6"/>
          <a:stretch>
            <a:fillRect/>
          </a:stretch>
        </p:blipFill>
        <p:spPr>
          <a:xfrm>
            <a:off x="7114939" y="5186318"/>
            <a:ext cx="4768091" cy="1718707"/>
          </a:xfrm>
          <a:prstGeom prst="rect">
            <a:avLst/>
          </a:prstGeom>
        </p:spPr>
      </p:pic>
      <p:sp>
        <p:nvSpPr>
          <p:cNvPr id="3" name="Content Placeholder 2">
            <a:extLst>
              <a:ext uri="{FF2B5EF4-FFF2-40B4-BE49-F238E27FC236}">
                <a16:creationId xmlns:a16="http://schemas.microsoft.com/office/drawing/2014/main" id="{F2A54D83-ADFD-826B-123E-9363710614B8}"/>
              </a:ext>
            </a:extLst>
          </p:cNvPr>
          <p:cNvSpPr>
            <a:spLocks noGrp="1"/>
          </p:cNvSpPr>
          <p:nvPr>
            <p:ph idx="1"/>
          </p:nvPr>
        </p:nvSpPr>
        <p:spPr>
          <a:xfrm>
            <a:off x="677334" y="1930400"/>
            <a:ext cx="8596668" cy="3880773"/>
          </a:xfrm>
        </p:spPr>
        <p:txBody>
          <a:bodyPr>
            <a:normAutofit lnSpcReduction="10000"/>
          </a:bodyPr>
          <a:lstStyle/>
          <a:p>
            <a:r>
              <a:rPr lang="en-CA" sz="2000" dirty="0"/>
              <a:t>Open a new browser on your learning device and access the new school website </a:t>
            </a:r>
            <a:r>
              <a:rPr lang="en-CA" sz="2000" dirty="0">
                <a:hlinkClick r:id="rId7"/>
              </a:rPr>
              <a:t>https://ststephenhigh.nbed.ca/</a:t>
            </a:r>
            <a:r>
              <a:rPr lang="en-CA" sz="2000" dirty="0"/>
              <a:t> (or google St. Stephen High School)</a:t>
            </a:r>
          </a:p>
          <a:p>
            <a:r>
              <a:rPr lang="en-CA" sz="2000" dirty="0"/>
              <a:t>Scroll down the page until you see </a:t>
            </a:r>
          </a:p>
          <a:p>
            <a:endParaRPr lang="en-CA" sz="2000" dirty="0"/>
          </a:p>
          <a:p>
            <a:endParaRPr lang="en-CA" sz="2000" dirty="0"/>
          </a:p>
          <a:p>
            <a:endParaRPr lang="en-CA" sz="2000" dirty="0"/>
          </a:p>
          <a:p>
            <a:endParaRPr lang="en-CA" sz="2000" dirty="0"/>
          </a:p>
          <a:p>
            <a:r>
              <a:rPr lang="en-CA" sz="2000" dirty="0"/>
              <a:t>Ensure that you can log in to Power School &amp; can access your Grad Planner. </a:t>
            </a:r>
            <a:r>
              <a:rPr lang="en-CA" sz="2000" b="1" dirty="0"/>
              <a:t>*Web Browser Only*</a:t>
            </a:r>
            <a:br>
              <a:rPr lang="en-CA" sz="2000" b="1" dirty="0"/>
            </a:br>
            <a:r>
              <a:rPr lang="en-CA" sz="2000" b="1" dirty="0"/>
              <a:t>                   Not on App</a:t>
            </a:r>
            <a:endParaRPr lang="en-CA" sz="2000" dirty="0"/>
          </a:p>
        </p:txBody>
      </p:sp>
      <p:pic>
        <p:nvPicPr>
          <p:cNvPr id="10" name="Picture 9">
            <a:extLst>
              <a:ext uri="{FF2B5EF4-FFF2-40B4-BE49-F238E27FC236}">
                <a16:creationId xmlns:a16="http://schemas.microsoft.com/office/drawing/2014/main" id="{8DD7D5F9-9F5B-562B-A032-9A11E466D330}"/>
              </a:ext>
            </a:extLst>
          </p:cNvPr>
          <p:cNvPicPr>
            <a:picLocks noChangeAspect="1"/>
          </p:cNvPicPr>
          <p:nvPr/>
        </p:nvPicPr>
        <p:blipFill>
          <a:blip r:embed="rId8"/>
          <a:stretch>
            <a:fillRect/>
          </a:stretch>
        </p:blipFill>
        <p:spPr>
          <a:xfrm>
            <a:off x="5077062" y="5186318"/>
            <a:ext cx="1895610" cy="1729744"/>
          </a:xfrm>
          <a:prstGeom prst="rect">
            <a:avLst/>
          </a:prstGeom>
        </p:spPr>
      </p:pic>
      <p:pic>
        <p:nvPicPr>
          <p:cNvPr id="14" name="Audio 13">
            <a:hlinkClick r:id="" action="ppaction://media"/>
            <a:extLst>
              <a:ext uri="{FF2B5EF4-FFF2-40B4-BE49-F238E27FC236}">
                <a16:creationId xmlns:a16="http://schemas.microsoft.com/office/drawing/2014/main" id="{095DD6AA-364F-0A65-2BD8-A0A89161498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
        <p:nvSpPr>
          <p:cNvPr id="11" name="TextBox 10">
            <a:extLst>
              <a:ext uri="{FF2B5EF4-FFF2-40B4-BE49-F238E27FC236}">
                <a16:creationId xmlns:a16="http://schemas.microsoft.com/office/drawing/2014/main" id="{9BC36635-0ECD-31FC-FE47-6BD310C7824A}"/>
              </a:ext>
            </a:extLst>
          </p:cNvPr>
          <p:cNvSpPr txBox="1"/>
          <p:nvPr/>
        </p:nvSpPr>
        <p:spPr>
          <a:xfrm>
            <a:off x="8145374" y="585162"/>
            <a:ext cx="3737656" cy="923330"/>
          </a:xfrm>
          <a:prstGeom prst="rect">
            <a:avLst/>
          </a:prstGeom>
          <a:noFill/>
        </p:spPr>
        <p:txBody>
          <a:bodyPr wrap="square">
            <a:spAutoFit/>
          </a:bodyPr>
          <a:lstStyle/>
          <a:p>
            <a:r>
              <a:rPr lang="en-CA" sz="1800" dirty="0"/>
              <a:t>Teachers, could you circulate to ensure everyone can access their own Grad Planner </a:t>
            </a:r>
          </a:p>
        </p:txBody>
      </p:sp>
    </p:spTree>
    <p:extLst>
      <p:ext uri="{BB962C8B-B14F-4D97-AF65-F5344CB8AC3E}">
        <p14:creationId xmlns:p14="http://schemas.microsoft.com/office/powerpoint/2010/main" val="3806785905"/>
      </p:ext>
    </p:extLst>
  </p:cSld>
  <p:clrMapOvr>
    <a:masterClrMapping/>
  </p:clrMapOvr>
  <mc:AlternateContent xmlns:mc="http://schemas.openxmlformats.org/markup-compatibility/2006" xmlns:p14="http://schemas.microsoft.com/office/powerpoint/2010/main">
    <mc:Choice Requires="p14">
      <p:transition spd="slow" p14:dur="2000" advTm="73873"/>
    </mc:Choice>
    <mc:Fallback xmlns="">
      <p:transition spd="slow" advTm="7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D976-DF84-8C19-AE9A-28001A12A16D}"/>
              </a:ext>
            </a:extLst>
          </p:cNvPr>
          <p:cNvSpPr>
            <a:spLocks noGrp="1"/>
          </p:cNvSpPr>
          <p:nvPr>
            <p:ph type="title"/>
          </p:nvPr>
        </p:nvSpPr>
        <p:spPr/>
        <p:txBody>
          <a:bodyPr/>
          <a:lstStyle/>
          <a:p>
            <a:r>
              <a:rPr lang="en-CA" dirty="0"/>
              <a:t>Discussion Questions </a:t>
            </a:r>
          </a:p>
        </p:txBody>
      </p:sp>
      <p:sp>
        <p:nvSpPr>
          <p:cNvPr id="3" name="Content Placeholder 2">
            <a:extLst>
              <a:ext uri="{FF2B5EF4-FFF2-40B4-BE49-F238E27FC236}">
                <a16:creationId xmlns:a16="http://schemas.microsoft.com/office/drawing/2014/main" id="{7054AC69-EEE2-04E6-D9D3-65857BB90BBD}"/>
              </a:ext>
            </a:extLst>
          </p:cNvPr>
          <p:cNvSpPr>
            <a:spLocks noGrp="1"/>
          </p:cNvSpPr>
          <p:nvPr>
            <p:ph idx="1"/>
          </p:nvPr>
        </p:nvSpPr>
        <p:spPr/>
        <p:txBody>
          <a:bodyPr>
            <a:normAutofit fontScale="92500" lnSpcReduction="20000"/>
          </a:bodyPr>
          <a:lstStyle/>
          <a:p>
            <a:r>
              <a:rPr lang="en-CA" sz="2400" dirty="0"/>
              <a:t>For those Grade 11/12 students on a </a:t>
            </a:r>
            <a:r>
              <a:rPr lang="en-CA" sz="2400" b="1" dirty="0"/>
              <a:t>nursing</a:t>
            </a:r>
            <a:r>
              <a:rPr lang="en-CA" sz="2400" dirty="0"/>
              <a:t> pathway, what courses did you take?</a:t>
            </a:r>
          </a:p>
          <a:p>
            <a:r>
              <a:rPr lang="en-CA" sz="2400" dirty="0"/>
              <a:t>If you are interested in a </a:t>
            </a:r>
            <a:r>
              <a:rPr lang="en-CA" sz="2400" b="1" dirty="0"/>
              <a:t>Skilled Trade</a:t>
            </a:r>
            <a:r>
              <a:rPr lang="en-CA" sz="2400" dirty="0"/>
              <a:t> (like welding, plumbing, carpentry), what courses fit that pathway?</a:t>
            </a:r>
          </a:p>
          <a:p>
            <a:r>
              <a:rPr lang="en-CA" sz="2400" dirty="0"/>
              <a:t>If someone wants to teach </a:t>
            </a:r>
            <a:r>
              <a:rPr lang="en-CA" sz="2400" b="1" dirty="0"/>
              <a:t>High School history </a:t>
            </a:r>
            <a:r>
              <a:rPr lang="en-CA" sz="2400" dirty="0"/>
              <a:t>what pathway/courses would support that?</a:t>
            </a:r>
          </a:p>
          <a:p>
            <a:r>
              <a:rPr lang="en-CA" sz="2400" dirty="0"/>
              <a:t>How do you find out the requirements for a </a:t>
            </a:r>
            <a:r>
              <a:rPr lang="en-CA" sz="2400" b="1" dirty="0"/>
              <a:t>specific university program?</a:t>
            </a:r>
          </a:p>
          <a:p>
            <a:endParaRPr lang="en-CA" sz="2400" dirty="0"/>
          </a:p>
          <a:p>
            <a:pPr marL="0" indent="0">
              <a:buNone/>
            </a:pPr>
            <a:r>
              <a:rPr lang="en-CA" sz="2400" dirty="0"/>
              <a:t>Please feel free to share your own personal experiences outside of the questions addressed on this slide.</a:t>
            </a:r>
          </a:p>
        </p:txBody>
      </p:sp>
      <p:pic>
        <p:nvPicPr>
          <p:cNvPr id="10" name="Audio 9">
            <a:hlinkClick r:id="" action="ppaction://media"/>
            <a:extLst>
              <a:ext uri="{FF2B5EF4-FFF2-40B4-BE49-F238E27FC236}">
                <a16:creationId xmlns:a16="http://schemas.microsoft.com/office/drawing/2014/main" id="{CD801B4D-DC0C-4105-4CE5-D8E924BCBB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B97AC7A6-C3DB-090B-97D8-FD5EEB140433}"/>
              </a:ext>
            </a:extLst>
          </p:cNvPr>
          <p:cNvSpPr txBox="1"/>
          <p:nvPr/>
        </p:nvSpPr>
        <p:spPr>
          <a:xfrm>
            <a:off x="11081004" y="5858390"/>
            <a:ext cx="1572126" cy="923330"/>
          </a:xfrm>
          <a:prstGeom prst="rect">
            <a:avLst/>
          </a:prstGeom>
          <a:noFill/>
        </p:spPr>
        <p:txBody>
          <a:bodyPr wrap="square" rtlCol="0">
            <a:spAutoFit/>
          </a:bodyPr>
          <a:lstStyle/>
          <a:p>
            <a:r>
              <a:rPr lang="en-CA" dirty="0"/>
              <a:t>Check out the next slide -&gt;</a:t>
            </a:r>
          </a:p>
        </p:txBody>
      </p:sp>
    </p:spTree>
    <p:extLst>
      <p:ext uri="{BB962C8B-B14F-4D97-AF65-F5344CB8AC3E}">
        <p14:creationId xmlns:p14="http://schemas.microsoft.com/office/powerpoint/2010/main" val="745818478"/>
      </p:ext>
    </p:extLst>
  </p:cSld>
  <p:clrMapOvr>
    <a:masterClrMapping/>
  </p:clrMapOvr>
  <mc:AlternateContent xmlns:mc="http://schemas.openxmlformats.org/markup-compatibility/2006" xmlns:p14="http://schemas.microsoft.com/office/powerpoint/2010/main">
    <mc:Choice Requires="p14">
      <p:transition spd="slow" p14:dur="2000" advTm="45034"/>
    </mc:Choice>
    <mc:Fallback xmlns="">
      <p:transition spd="slow" advTm="4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D976-DF84-8C19-AE9A-28001A12A16D}"/>
              </a:ext>
            </a:extLst>
          </p:cNvPr>
          <p:cNvSpPr>
            <a:spLocks noGrp="1"/>
          </p:cNvSpPr>
          <p:nvPr>
            <p:ph type="title"/>
          </p:nvPr>
        </p:nvSpPr>
        <p:spPr/>
        <p:txBody>
          <a:bodyPr/>
          <a:lstStyle/>
          <a:p>
            <a:r>
              <a:rPr lang="en-CA" dirty="0"/>
              <a:t>Discussion Questions – possible answers</a:t>
            </a:r>
          </a:p>
        </p:txBody>
      </p:sp>
      <p:sp>
        <p:nvSpPr>
          <p:cNvPr id="3" name="Content Placeholder 2">
            <a:extLst>
              <a:ext uri="{FF2B5EF4-FFF2-40B4-BE49-F238E27FC236}">
                <a16:creationId xmlns:a16="http://schemas.microsoft.com/office/drawing/2014/main" id="{7054AC69-EEE2-04E6-D9D3-65857BB90BBD}"/>
              </a:ext>
            </a:extLst>
          </p:cNvPr>
          <p:cNvSpPr>
            <a:spLocks noGrp="1"/>
          </p:cNvSpPr>
          <p:nvPr>
            <p:ph idx="1"/>
          </p:nvPr>
        </p:nvSpPr>
        <p:spPr>
          <a:xfrm>
            <a:off x="565039" y="1930400"/>
            <a:ext cx="9685866" cy="4613615"/>
          </a:xfrm>
        </p:spPr>
        <p:txBody>
          <a:bodyPr>
            <a:normAutofit fontScale="77500" lnSpcReduction="20000"/>
          </a:bodyPr>
          <a:lstStyle/>
          <a:p>
            <a:r>
              <a:rPr lang="en-CA" sz="2400" dirty="0"/>
              <a:t>For most Nursing programs you need Eng 122 (min. grade of 70%), pre-calc 110  or Foundations 120 (min. grade of 70%), Biology 12 (min. grade of 70%), Chem 12 (min. grade of 70%), and two electives. Overall minimum admission average of 75%.</a:t>
            </a:r>
          </a:p>
          <a:p>
            <a:r>
              <a:rPr lang="en-CA" sz="2400" dirty="0"/>
              <a:t>For admission to most skilled trades programs, you simply need a High School or Adult Diploma. It is highly recommended that you take all skilled trades courses that we offer as well as NBCC </a:t>
            </a:r>
            <a:r>
              <a:rPr lang="en-CA" sz="2400" dirty="0" err="1"/>
              <a:t>workready</a:t>
            </a:r>
            <a:r>
              <a:rPr lang="en-CA" sz="2400" dirty="0"/>
              <a:t> math. Entrepreneurship is a great option too if you are considering having your own business. </a:t>
            </a:r>
          </a:p>
          <a:p>
            <a:r>
              <a:rPr lang="en-CA" sz="2400" dirty="0"/>
              <a:t>To be a History teacher you would first need a Bachelor of Arts and then you would apply to Education programs in your last year of University. For most BA programs you need English 122 (min. grade of 60%) as well as specific electives recognized by your post-secondary choice. You would consider a major in History within your second year of University. </a:t>
            </a:r>
          </a:p>
          <a:p>
            <a:r>
              <a:rPr lang="en-CA" sz="2400" dirty="0"/>
              <a:t>Check out their website!! For example, google: UNB Admission Requirements Bachelor of Science, Arts, Nursing, etc. </a:t>
            </a:r>
          </a:p>
          <a:p>
            <a:pPr marL="0" indent="0">
              <a:buNone/>
            </a:pPr>
            <a:r>
              <a:rPr lang="en-CA" sz="2400" dirty="0"/>
              <a:t>Please feel free to share your own personal experiences outside of what is addressed on this slide.</a:t>
            </a:r>
          </a:p>
        </p:txBody>
      </p:sp>
    </p:spTree>
    <p:extLst>
      <p:ext uri="{BB962C8B-B14F-4D97-AF65-F5344CB8AC3E}">
        <p14:creationId xmlns:p14="http://schemas.microsoft.com/office/powerpoint/2010/main" val="925246471"/>
      </p:ext>
    </p:extLst>
  </p:cSld>
  <p:clrMapOvr>
    <a:masterClrMapping/>
  </p:clrMapOvr>
  <mc:AlternateContent xmlns:mc="http://schemas.openxmlformats.org/markup-compatibility/2006" xmlns:p14="http://schemas.microsoft.com/office/powerpoint/2010/main">
    <mc:Choice Requires="p14">
      <p:transition spd="slow" p14:dur="2000" advTm="45034"/>
    </mc:Choice>
    <mc:Fallback xmlns="">
      <p:transition spd="slow" advTm="450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3207" y="855406"/>
            <a:ext cx="9389660" cy="5449860"/>
          </a:xfrm>
          <a:solidFill>
            <a:schemeClr val="bg1">
              <a:lumMod val="95000"/>
            </a:schemeClr>
          </a:solidFill>
        </p:spPr>
        <p:txBody>
          <a:bodyPr>
            <a:normAutofit/>
          </a:bodyPr>
          <a:lstStyle/>
          <a:p>
            <a:pPr algn="ctr"/>
            <a:r>
              <a:rPr lang="fr-CA" sz="4800" b="1" i="1" dirty="0" err="1">
                <a:solidFill>
                  <a:schemeClr val="tx1"/>
                </a:solidFill>
              </a:rPr>
              <a:t>Reminder</a:t>
            </a:r>
            <a:endParaRPr lang="fr-CA" sz="4800" b="1" i="1" dirty="0">
              <a:solidFill>
                <a:schemeClr val="tx1"/>
              </a:solidFill>
            </a:endParaRPr>
          </a:p>
          <a:p>
            <a:pPr marL="685800" indent="-685800" algn="l">
              <a:buFont typeface="Arial" panose="020B0604020202020204" pitchFamily="34" charset="0"/>
              <a:buChar char="•"/>
            </a:pPr>
            <a:r>
              <a:rPr lang="fr-CA" sz="3200" b="1" i="1" dirty="0" err="1">
                <a:solidFill>
                  <a:schemeClr val="tx1"/>
                </a:solidFill>
              </a:rPr>
              <a:t>ch</a:t>
            </a:r>
            <a:r>
              <a:rPr lang="fr-CA" sz="3200" dirty="0">
                <a:solidFill>
                  <a:schemeClr val="tx1"/>
                </a:solidFill>
              </a:rPr>
              <a:t>= </a:t>
            </a:r>
            <a:r>
              <a:rPr lang="fr-CA" sz="3200" dirty="0" err="1">
                <a:solidFill>
                  <a:schemeClr val="tx1"/>
                </a:solidFill>
              </a:rPr>
              <a:t>credit</a:t>
            </a:r>
            <a:r>
              <a:rPr lang="fr-CA" sz="3200" dirty="0">
                <a:solidFill>
                  <a:schemeClr val="tx1"/>
                </a:solidFill>
              </a:rPr>
              <a:t> </a:t>
            </a:r>
            <a:r>
              <a:rPr lang="fr-CA" sz="3200" dirty="0" err="1">
                <a:solidFill>
                  <a:schemeClr val="tx1"/>
                </a:solidFill>
              </a:rPr>
              <a:t>hours</a:t>
            </a:r>
            <a:r>
              <a:rPr lang="fr-CA" sz="3200" dirty="0">
                <a:solidFill>
                  <a:schemeClr val="tx1"/>
                </a:solidFill>
              </a:rPr>
              <a:t> </a:t>
            </a:r>
          </a:p>
          <a:p>
            <a:pPr marL="685800" indent="-685800" algn="l">
              <a:buFont typeface="Arial" panose="020B0604020202020204" pitchFamily="34" charset="0"/>
              <a:buChar char="•"/>
            </a:pPr>
            <a:r>
              <a:rPr lang="fr-CA" sz="3200" dirty="0">
                <a:solidFill>
                  <a:schemeClr val="tx1"/>
                </a:solidFill>
              </a:rPr>
              <a:t>One </a:t>
            </a:r>
            <a:r>
              <a:rPr lang="fr-CA" sz="3200" dirty="0" err="1">
                <a:solidFill>
                  <a:schemeClr val="tx1"/>
                </a:solidFill>
              </a:rPr>
              <a:t>semester</a:t>
            </a:r>
            <a:r>
              <a:rPr lang="fr-CA" sz="3200" dirty="0">
                <a:solidFill>
                  <a:schemeClr val="tx1"/>
                </a:solidFill>
              </a:rPr>
              <a:t> course = 4 </a:t>
            </a:r>
            <a:r>
              <a:rPr lang="fr-CA" sz="3200" b="1" i="1" dirty="0" err="1">
                <a:solidFill>
                  <a:schemeClr val="tx1"/>
                </a:solidFill>
              </a:rPr>
              <a:t>credit</a:t>
            </a:r>
            <a:r>
              <a:rPr lang="fr-CA" sz="3200" b="1" i="1" dirty="0">
                <a:solidFill>
                  <a:schemeClr val="tx1"/>
                </a:solidFill>
              </a:rPr>
              <a:t> </a:t>
            </a:r>
            <a:r>
              <a:rPr lang="fr-CA" sz="3200" b="1" i="1" dirty="0" err="1">
                <a:solidFill>
                  <a:schemeClr val="tx1"/>
                </a:solidFill>
              </a:rPr>
              <a:t>hours</a:t>
            </a:r>
            <a:endParaRPr lang="fr-CA" sz="3200" b="1" i="1" dirty="0">
              <a:solidFill>
                <a:schemeClr val="tx1"/>
              </a:solidFill>
            </a:endParaRPr>
          </a:p>
          <a:p>
            <a:pPr marL="685800" indent="-685800" algn="l">
              <a:buFont typeface="Arial" panose="020B0604020202020204" pitchFamily="34" charset="0"/>
              <a:buChar char="•"/>
            </a:pPr>
            <a:r>
              <a:rPr lang="fr-CA" sz="3200" b="1" i="1" dirty="0">
                <a:solidFill>
                  <a:schemeClr val="tx1"/>
                </a:solidFill>
              </a:rPr>
              <a:t>All </a:t>
            </a:r>
            <a:r>
              <a:rPr lang="fr-CA" sz="3200" b="1" i="1" dirty="0" err="1">
                <a:solidFill>
                  <a:schemeClr val="tx1"/>
                </a:solidFill>
              </a:rPr>
              <a:t>students</a:t>
            </a:r>
            <a:r>
              <a:rPr lang="fr-CA" sz="3200" b="1" i="1" dirty="0">
                <a:solidFill>
                  <a:schemeClr val="tx1"/>
                </a:solidFill>
              </a:rPr>
              <a:t> </a:t>
            </a:r>
            <a:r>
              <a:rPr lang="fr-CA" sz="3200" b="1" i="1" dirty="0" err="1">
                <a:solidFill>
                  <a:schemeClr val="tx1"/>
                </a:solidFill>
              </a:rPr>
              <a:t>require</a:t>
            </a:r>
            <a:r>
              <a:rPr lang="fr-CA" sz="3200" b="1" i="1" dirty="0">
                <a:solidFill>
                  <a:schemeClr val="tx1"/>
                </a:solidFill>
              </a:rPr>
              <a:t> 100 total </a:t>
            </a:r>
            <a:r>
              <a:rPr lang="fr-CA" sz="3200" b="1" i="1" dirty="0" err="1">
                <a:solidFill>
                  <a:schemeClr val="tx1"/>
                </a:solidFill>
              </a:rPr>
              <a:t>credit</a:t>
            </a:r>
            <a:r>
              <a:rPr lang="fr-CA" sz="3200" b="1" i="1" dirty="0">
                <a:solidFill>
                  <a:schemeClr val="tx1"/>
                </a:solidFill>
              </a:rPr>
              <a:t> </a:t>
            </a:r>
            <a:r>
              <a:rPr lang="fr-CA" sz="3200" b="1" i="1" dirty="0" err="1">
                <a:solidFill>
                  <a:schemeClr val="tx1"/>
                </a:solidFill>
              </a:rPr>
              <a:t>hours</a:t>
            </a:r>
            <a:r>
              <a:rPr lang="fr-CA" sz="3200" b="1" i="1" dirty="0">
                <a:solidFill>
                  <a:schemeClr val="tx1"/>
                </a:solidFill>
              </a:rPr>
              <a:t> to </a:t>
            </a:r>
            <a:r>
              <a:rPr lang="fr-CA" sz="3200" b="1" i="1" dirty="0" err="1">
                <a:solidFill>
                  <a:schemeClr val="tx1"/>
                </a:solidFill>
              </a:rPr>
              <a:t>graduate</a:t>
            </a:r>
            <a:br>
              <a:rPr lang="fr-CA" sz="3200" b="1" i="1" dirty="0">
                <a:solidFill>
                  <a:schemeClr val="tx1"/>
                </a:solidFill>
              </a:rPr>
            </a:br>
            <a:endParaRPr lang="fr-CA" sz="4800" dirty="0">
              <a:solidFill>
                <a:schemeClr val="tx1"/>
              </a:solidFill>
            </a:endParaRPr>
          </a:p>
          <a:p>
            <a:pPr algn="l"/>
            <a:endParaRPr lang="fr-CA" sz="4800" dirty="0">
              <a:solidFill>
                <a:schemeClr val="tx1"/>
              </a:solidFill>
            </a:endParaRPr>
          </a:p>
          <a:p>
            <a:endParaRPr lang="fr-CA" sz="4800" dirty="0">
              <a:solidFill>
                <a:schemeClr val="tx1"/>
              </a:solidFill>
            </a:endParaRPr>
          </a:p>
        </p:txBody>
      </p:sp>
      <p:pic>
        <p:nvPicPr>
          <p:cNvPr id="7" name="Audio 6">
            <a:hlinkClick r:id="" action="ppaction://media"/>
            <a:extLst>
              <a:ext uri="{FF2B5EF4-FFF2-40B4-BE49-F238E27FC236}">
                <a16:creationId xmlns:a16="http://schemas.microsoft.com/office/drawing/2014/main" id="{6C641399-68FC-D5D3-723A-EDD94ACF1A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8105643"/>
      </p:ext>
    </p:extLst>
  </p:cSld>
  <p:clrMapOvr>
    <a:masterClrMapping/>
  </p:clrMapOvr>
  <mc:AlternateContent xmlns:mc="http://schemas.openxmlformats.org/markup-compatibility/2006" xmlns:p14="http://schemas.microsoft.com/office/powerpoint/2010/main">
    <mc:Choice Requires="p14">
      <p:transition spd="slow" p14:dur="2000" advTm="11315"/>
    </mc:Choice>
    <mc:Fallback xmlns="">
      <p:transition spd="slow" advTm="1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75F347-7E91-567E-2378-EBB81F6688F9}"/>
              </a:ext>
            </a:extLst>
          </p:cNvPr>
          <p:cNvPicPr>
            <a:picLocks noGrp="1" noChangeAspect="1"/>
          </p:cNvPicPr>
          <p:nvPr>
            <p:ph idx="1"/>
          </p:nvPr>
        </p:nvPicPr>
        <p:blipFill>
          <a:blip r:embed="rId5"/>
          <a:stretch>
            <a:fillRect/>
          </a:stretch>
        </p:blipFill>
        <p:spPr>
          <a:xfrm>
            <a:off x="1826812" y="1131994"/>
            <a:ext cx="8540252" cy="4590386"/>
          </a:xfrm>
          <a:prstGeom prst="rect">
            <a:avLst/>
          </a:prstGeom>
        </p:spPr>
      </p:pic>
      <p:pic>
        <p:nvPicPr>
          <p:cNvPr id="71" name="Audio 70">
            <a:hlinkClick r:id="" action="ppaction://media"/>
            <a:extLst>
              <a:ext uri="{FF2B5EF4-FFF2-40B4-BE49-F238E27FC236}">
                <a16:creationId xmlns:a16="http://schemas.microsoft.com/office/drawing/2014/main" id="{64A4CEFB-3E6E-0FE1-C2BB-6A50517C60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7436223"/>
      </p:ext>
    </p:extLst>
  </p:cSld>
  <p:clrMapOvr>
    <a:masterClrMapping/>
  </p:clrMapOvr>
  <mc:AlternateContent xmlns:mc="http://schemas.openxmlformats.org/markup-compatibility/2006" xmlns:p14="http://schemas.microsoft.com/office/powerpoint/2010/main">
    <mc:Choice Requires="p14">
      <p:transition spd="slow" p14:dur="2000" advTm="41165"/>
    </mc:Choice>
    <mc:Fallback xmlns="">
      <p:transition spd="slow" advTm="4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420" y="559931"/>
            <a:ext cx="7758491" cy="1218522"/>
          </a:xfrm>
          <a:solidFill>
            <a:schemeClr val="bg1">
              <a:lumMod val="65000"/>
            </a:schemeClr>
          </a:solidFill>
        </p:spPr>
        <p:txBody>
          <a:bodyPr>
            <a:noAutofit/>
          </a:bodyPr>
          <a:lstStyle/>
          <a:p>
            <a:pPr algn="ctr"/>
            <a:r>
              <a:rPr lang="en-US" sz="6000" b="1">
                <a:solidFill>
                  <a:schemeClr val="bg1"/>
                </a:solidFill>
              </a:rPr>
              <a:t>Online Courses</a:t>
            </a:r>
            <a:endParaRPr lang="fr-CA" sz="6000" b="1">
              <a:solidFill>
                <a:schemeClr val="bg1"/>
              </a:solidFill>
            </a:endParaRPr>
          </a:p>
        </p:txBody>
      </p:sp>
      <p:sp>
        <p:nvSpPr>
          <p:cNvPr id="5" name="Text Box 2"/>
          <p:cNvSpPr txBox="1">
            <a:spLocks noChangeArrowheads="1"/>
          </p:cNvSpPr>
          <p:nvPr/>
        </p:nvSpPr>
        <p:spPr bwMode="auto">
          <a:xfrm>
            <a:off x="1160718" y="2105024"/>
            <a:ext cx="7189894" cy="39365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ts val="800"/>
              </a:spcAft>
              <a:buClrTx/>
              <a:buSzTx/>
              <a:buFontTx/>
              <a:buNone/>
              <a:tabLst/>
            </a:pPr>
            <a:r>
              <a:rPr lang="en-US" altLang="en-US" sz="4000" i="1" dirty="0">
                <a:latin typeface="Calibri" panose="020F0502020204030204" pitchFamily="34" charset="0"/>
              </a:rPr>
              <a:t>Note:  Courses marked with an asterisk * are only available as online courses.  To be a successful online student you must have a superior work ethic and time management skills.</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3" name="AutoShape 2" descr="online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5508171" y="5120367"/>
            <a:ext cx="3657600" cy="1247775"/>
          </a:xfrm>
          <a:prstGeom prst="rect">
            <a:avLst/>
          </a:prstGeom>
        </p:spPr>
      </p:pic>
      <p:pic>
        <p:nvPicPr>
          <p:cNvPr id="7" name="Audio 6">
            <a:hlinkClick r:id="" action="ppaction://media"/>
            <a:extLst>
              <a:ext uri="{FF2B5EF4-FFF2-40B4-BE49-F238E27FC236}">
                <a16:creationId xmlns:a16="http://schemas.microsoft.com/office/drawing/2014/main" id="{A6E59E27-EC86-1EC6-F33C-76E007478E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9505742"/>
      </p:ext>
    </p:extLst>
  </p:cSld>
  <p:clrMapOvr>
    <a:masterClrMapping/>
  </p:clrMapOvr>
  <mc:AlternateContent xmlns:mc="http://schemas.openxmlformats.org/markup-compatibility/2006" xmlns:p14="http://schemas.microsoft.com/office/powerpoint/2010/main">
    <mc:Choice Requires="p14">
      <p:transition spd="slow" p14:dur="2000" advTm="17532"/>
    </mc:Choice>
    <mc:Fallback xmlns="">
      <p:transition spd="slow" advTm="1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167" y="51399"/>
            <a:ext cx="11831573" cy="1320800"/>
          </a:xfrm>
        </p:spPr>
        <p:txBody>
          <a:bodyPr/>
          <a:lstStyle/>
          <a:p>
            <a:r>
              <a:rPr lang="fr-CA" sz="2800" err="1">
                <a:solidFill>
                  <a:schemeClr val="tx1"/>
                </a:solidFill>
              </a:rPr>
              <a:t>What</a:t>
            </a:r>
            <a:r>
              <a:rPr lang="fr-CA" sz="2800">
                <a:solidFill>
                  <a:schemeClr val="tx1"/>
                </a:solidFill>
              </a:rPr>
              <a:t> courses </a:t>
            </a:r>
            <a:r>
              <a:rPr lang="fr-CA" sz="2800" err="1">
                <a:solidFill>
                  <a:schemeClr val="tx1"/>
                </a:solidFill>
              </a:rPr>
              <a:t>will</a:t>
            </a:r>
            <a:r>
              <a:rPr lang="fr-CA" sz="2800">
                <a:solidFill>
                  <a:schemeClr val="tx1"/>
                </a:solidFill>
              </a:rPr>
              <a:t> </a:t>
            </a:r>
            <a:r>
              <a:rPr lang="fr-CA" sz="2800" err="1">
                <a:solidFill>
                  <a:schemeClr val="tx1"/>
                </a:solidFill>
              </a:rPr>
              <a:t>you</a:t>
            </a:r>
            <a:r>
              <a:rPr lang="fr-CA" sz="2800">
                <a:solidFill>
                  <a:schemeClr val="tx1"/>
                </a:solidFill>
              </a:rPr>
              <a:t> </a:t>
            </a:r>
            <a:r>
              <a:rPr lang="fr-CA" sz="2800" err="1">
                <a:solidFill>
                  <a:schemeClr val="tx1"/>
                </a:solidFill>
              </a:rPr>
              <a:t>need</a:t>
            </a:r>
            <a:r>
              <a:rPr lang="fr-CA" sz="2800">
                <a:solidFill>
                  <a:schemeClr val="tx1"/>
                </a:solidFill>
              </a:rPr>
              <a:t> to </a:t>
            </a:r>
            <a:r>
              <a:rPr lang="fr-CA" sz="2800" err="1">
                <a:solidFill>
                  <a:schemeClr val="tx1"/>
                </a:solidFill>
              </a:rPr>
              <a:t>graduate</a:t>
            </a:r>
            <a:r>
              <a:rPr lang="fr-CA" sz="2800">
                <a:solidFill>
                  <a:schemeClr val="tx1"/>
                </a:solidFill>
              </a:rPr>
              <a:t>? </a:t>
            </a:r>
            <a:br>
              <a:rPr lang="fr-CA" sz="2800">
                <a:solidFill>
                  <a:schemeClr val="tx1"/>
                </a:solidFill>
              </a:rPr>
            </a:br>
            <a:r>
              <a:rPr lang="fr-CA" sz="2800" err="1">
                <a:solidFill>
                  <a:schemeClr val="tx1"/>
                </a:solidFill>
              </a:rPr>
              <a:t>Refer</a:t>
            </a:r>
            <a:r>
              <a:rPr lang="fr-CA" sz="2800">
                <a:solidFill>
                  <a:schemeClr val="tx1"/>
                </a:solidFill>
              </a:rPr>
              <a:t> to the Graduation </a:t>
            </a:r>
            <a:r>
              <a:rPr lang="fr-CA" sz="2800" err="1">
                <a:solidFill>
                  <a:schemeClr val="tx1"/>
                </a:solidFill>
              </a:rPr>
              <a:t>Requirements</a:t>
            </a:r>
            <a:r>
              <a:rPr lang="fr-CA" sz="2800">
                <a:solidFill>
                  <a:schemeClr val="tx1"/>
                </a:solidFill>
              </a:rPr>
              <a:t> </a:t>
            </a:r>
            <a:r>
              <a:rPr lang="fr-CA" sz="2800" err="1">
                <a:solidFill>
                  <a:schemeClr val="tx1"/>
                </a:solidFill>
              </a:rPr>
              <a:t>Tracking</a:t>
            </a:r>
            <a:r>
              <a:rPr lang="fr-CA" sz="2800">
                <a:solidFill>
                  <a:schemeClr val="tx1"/>
                </a:solidFill>
              </a:rPr>
              <a:t> </a:t>
            </a:r>
            <a:r>
              <a:rPr lang="fr-CA" sz="2800" err="1">
                <a:solidFill>
                  <a:schemeClr val="tx1"/>
                </a:solidFill>
              </a:rPr>
              <a:t>Sheet</a:t>
            </a:r>
            <a:r>
              <a:rPr lang="fr-CA" sz="2800">
                <a:solidFill>
                  <a:schemeClr val="tx1"/>
                </a:solidFill>
              </a:rPr>
              <a:t>.</a:t>
            </a:r>
          </a:p>
        </p:txBody>
      </p:sp>
      <p:pic>
        <p:nvPicPr>
          <p:cNvPr id="6" name="Picture 5">
            <a:extLst>
              <a:ext uri="{FF2B5EF4-FFF2-40B4-BE49-F238E27FC236}">
                <a16:creationId xmlns:a16="http://schemas.microsoft.com/office/drawing/2014/main" id="{970EE200-08B2-8617-2873-47A450194C84}"/>
              </a:ext>
            </a:extLst>
          </p:cNvPr>
          <p:cNvPicPr>
            <a:picLocks noChangeAspect="1"/>
          </p:cNvPicPr>
          <p:nvPr/>
        </p:nvPicPr>
        <p:blipFill>
          <a:blip r:embed="rId5"/>
          <a:stretch>
            <a:fillRect/>
          </a:stretch>
        </p:blipFill>
        <p:spPr>
          <a:xfrm>
            <a:off x="5941253" y="1115849"/>
            <a:ext cx="6159512" cy="5649186"/>
          </a:xfrm>
          <a:prstGeom prst="rect">
            <a:avLst/>
          </a:prstGeom>
        </p:spPr>
      </p:pic>
      <p:sp>
        <p:nvSpPr>
          <p:cNvPr id="5" name="Oval 4"/>
          <p:cNvSpPr/>
          <p:nvPr/>
        </p:nvSpPr>
        <p:spPr>
          <a:xfrm>
            <a:off x="5736300" y="5805054"/>
            <a:ext cx="2069874" cy="304801"/>
          </a:xfrm>
          <a:prstGeom prst="ellipse">
            <a:avLst/>
          </a:prstGeom>
          <a:noFill/>
          <a:ln w="47625"/>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US">
              <a:highlight>
                <a:srgbClr val="FFFF00"/>
              </a:highlight>
            </a:endParaRPr>
          </a:p>
        </p:txBody>
      </p:sp>
      <p:pic>
        <p:nvPicPr>
          <p:cNvPr id="9" name="Content Placeholder 8">
            <a:extLst>
              <a:ext uri="{FF2B5EF4-FFF2-40B4-BE49-F238E27FC236}">
                <a16:creationId xmlns:a16="http://schemas.microsoft.com/office/drawing/2014/main" id="{D0A6D0B1-1503-E8C0-90F1-BF4C8F083AC7}"/>
              </a:ext>
            </a:extLst>
          </p:cNvPr>
          <p:cNvPicPr>
            <a:picLocks noGrp="1" noChangeAspect="1"/>
          </p:cNvPicPr>
          <p:nvPr>
            <p:ph idx="1"/>
          </p:nvPr>
        </p:nvPicPr>
        <p:blipFill>
          <a:blip r:embed="rId6"/>
          <a:stretch>
            <a:fillRect/>
          </a:stretch>
        </p:blipFill>
        <p:spPr>
          <a:xfrm>
            <a:off x="154747" y="997862"/>
            <a:ext cx="5941253" cy="4419713"/>
          </a:xfrm>
        </p:spPr>
      </p:pic>
      <p:pic>
        <p:nvPicPr>
          <p:cNvPr id="11" name="Audio 10">
            <a:hlinkClick r:id="" action="ppaction://media"/>
            <a:extLst>
              <a:ext uri="{FF2B5EF4-FFF2-40B4-BE49-F238E27FC236}">
                <a16:creationId xmlns:a16="http://schemas.microsoft.com/office/drawing/2014/main" id="{4330CF4C-3087-3517-0419-DC18DE8675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3891403"/>
      </p:ext>
    </p:extLst>
  </p:cSld>
  <p:clrMapOvr>
    <a:masterClrMapping/>
  </p:clrMapOvr>
  <mc:AlternateContent xmlns:mc="http://schemas.openxmlformats.org/markup-compatibility/2006" xmlns:p14="http://schemas.microsoft.com/office/powerpoint/2010/main">
    <mc:Choice Requires="p14">
      <p:transition spd="slow" p14:dur="2000" advTm="32084"/>
    </mc:Choice>
    <mc:Fallback xmlns="">
      <p:transition spd="slow" advTm="3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128587"/>
            <a:ext cx="8386763" cy="942975"/>
          </a:xfrm>
          <a:solidFill>
            <a:schemeClr val="bg1">
              <a:lumMod val="95000"/>
            </a:schemeClr>
          </a:solidFill>
        </p:spPr>
        <p:txBody>
          <a:bodyPr>
            <a:noAutofit/>
          </a:bodyPr>
          <a:lstStyle/>
          <a:p>
            <a:pPr algn="ctr"/>
            <a:r>
              <a:rPr lang="en-US" sz="6000" b="1">
                <a:solidFill>
                  <a:schemeClr val="tx1"/>
                </a:solidFill>
              </a:rPr>
              <a:t>Languages &amp; Literacies</a:t>
            </a:r>
            <a:endParaRPr lang="fr-CA" sz="6000" b="1">
              <a:solidFill>
                <a:schemeClr val="tx1"/>
              </a:solidFill>
            </a:endParaRPr>
          </a:p>
        </p:txBody>
      </p:sp>
      <p:sp>
        <p:nvSpPr>
          <p:cNvPr id="3" name="Content Placeholder 2"/>
          <p:cNvSpPr>
            <a:spLocks noGrp="1"/>
          </p:cNvSpPr>
          <p:nvPr>
            <p:ph idx="1"/>
          </p:nvPr>
        </p:nvSpPr>
        <p:spPr>
          <a:xfrm>
            <a:off x="259307" y="1129895"/>
            <a:ext cx="9127581" cy="2913667"/>
          </a:xfrm>
          <a:solidFill>
            <a:schemeClr val="bg1">
              <a:lumMod val="95000"/>
            </a:schemeClr>
          </a:solidFill>
        </p:spPr>
        <p:txBody>
          <a:bodyPr>
            <a:normAutofit/>
          </a:bodyPr>
          <a:lstStyle/>
          <a:p>
            <a:pPr marL="0" indent="0">
              <a:buNone/>
            </a:pPr>
            <a:r>
              <a:rPr lang="en-US" sz="4000">
                <a:solidFill>
                  <a:srgbClr val="00B050"/>
                </a:solidFill>
              </a:rPr>
              <a:t>Graduation Requirements:</a:t>
            </a:r>
          </a:p>
          <a:p>
            <a:pPr marL="0" indent="0">
              <a:buNone/>
            </a:pPr>
            <a:endParaRPr lang="en-US" sz="700">
              <a:solidFill>
                <a:srgbClr val="00B050"/>
              </a:solidFill>
            </a:endParaRPr>
          </a:p>
          <a:p>
            <a:pPr>
              <a:buFont typeface="Wingdings" panose="05000000000000000000" pitchFamily="2" charset="2"/>
              <a:buChar char="ü"/>
            </a:pPr>
            <a:r>
              <a:rPr lang="en-US" sz="3200">
                <a:solidFill>
                  <a:schemeClr val="tx1"/>
                </a:solidFill>
              </a:rPr>
              <a:t> 24 Language and Literacies credit-hours</a:t>
            </a:r>
          </a:p>
          <a:p>
            <a:endParaRPr lang="en-US" sz="300">
              <a:solidFill>
                <a:schemeClr val="tx1"/>
              </a:solidFill>
            </a:endParaRPr>
          </a:p>
          <a:p>
            <a:pPr>
              <a:buFont typeface="Wingdings" panose="05000000000000000000" pitchFamily="2" charset="2"/>
              <a:buChar char="ü"/>
            </a:pPr>
            <a:r>
              <a:rPr lang="en-US" sz="3200">
                <a:solidFill>
                  <a:schemeClr val="tx1"/>
                </a:solidFill>
              </a:rPr>
              <a:t>Successful completion of the English Language Proficiency Assessment (ELPA).</a:t>
            </a:r>
            <a:endParaRPr lang="fr-CA" sz="3200">
              <a:solidFill>
                <a:schemeClr val="tx1"/>
              </a:solidFill>
            </a:endParaRPr>
          </a:p>
        </p:txBody>
      </p:sp>
      <p:sp>
        <p:nvSpPr>
          <p:cNvPr id="5" name="Content Placeholder 2"/>
          <p:cNvSpPr txBox="1">
            <a:spLocks/>
          </p:cNvSpPr>
          <p:nvPr/>
        </p:nvSpPr>
        <p:spPr>
          <a:xfrm>
            <a:off x="259307" y="4140263"/>
            <a:ext cx="11027391" cy="2721249"/>
          </a:xfrm>
          <a:prstGeom prst="rect">
            <a:avLst/>
          </a:prstGeom>
          <a:solidFill>
            <a:schemeClr val="bg1">
              <a:lumMod val="95000"/>
            </a:schemeClr>
          </a:solidFill>
        </p:spPr>
        <p:txBody>
          <a:bodyPr vert="horz" lIns="91440" tIns="45720" rIns="91440" bIns="45720" rtlCol="0" anchor="t">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000" dirty="0">
                <a:solidFill>
                  <a:srgbClr val="0070C0"/>
                </a:solidFill>
              </a:rPr>
              <a:t>Required Course(s):</a:t>
            </a:r>
            <a:endParaRPr lang="en-US" sz="700" dirty="0">
              <a:solidFill>
                <a:srgbClr val="0070C0"/>
              </a:solidFill>
            </a:endParaRPr>
          </a:p>
          <a:p>
            <a:pPr>
              <a:buFont typeface="Wingdings" panose="05000000000000000000" pitchFamily="2" charset="2"/>
              <a:buChar char="ü"/>
            </a:pPr>
            <a:r>
              <a:rPr lang="en-US" sz="3200" dirty="0">
                <a:solidFill>
                  <a:schemeClr val="tx1"/>
                </a:solidFill>
              </a:rPr>
              <a:t>English Language Arts Foundational 10 </a:t>
            </a:r>
            <a:r>
              <a:rPr lang="en-US" sz="3200" b="1" dirty="0">
                <a:solidFill>
                  <a:schemeClr val="tx1"/>
                </a:solidFill>
              </a:rPr>
              <a:t>and</a:t>
            </a:r>
            <a:r>
              <a:rPr lang="en-US" sz="3200" dirty="0">
                <a:solidFill>
                  <a:schemeClr val="tx1"/>
                </a:solidFill>
              </a:rPr>
              <a:t> Extended 10 </a:t>
            </a:r>
          </a:p>
          <a:p>
            <a:pPr>
              <a:buFont typeface="Wingdings" panose="05000000000000000000" pitchFamily="2" charset="2"/>
              <a:buChar char="ü"/>
            </a:pPr>
            <a:r>
              <a:rPr lang="en-US" sz="3200" dirty="0">
                <a:solidFill>
                  <a:schemeClr val="tx1"/>
                </a:solidFill>
              </a:rPr>
              <a:t>English Language Arts Foundational 11</a:t>
            </a:r>
          </a:p>
          <a:p>
            <a:pPr>
              <a:buFont typeface="Wingdings" panose="05000000000000000000" pitchFamily="2" charset="2"/>
              <a:buChar char="ü"/>
            </a:pPr>
            <a:r>
              <a:rPr lang="en-US" sz="3200" dirty="0">
                <a:solidFill>
                  <a:schemeClr val="tx1"/>
                </a:solidFill>
              </a:rPr>
              <a:t>English Language Arts 12</a:t>
            </a:r>
          </a:p>
          <a:p>
            <a:pPr>
              <a:buFont typeface="Wingdings" panose="05000000000000000000" pitchFamily="2" charset="2"/>
              <a:buChar char="ü"/>
            </a:pPr>
            <a:r>
              <a:rPr lang="en-US" sz="3200" dirty="0">
                <a:solidFill>
                  <a:schemeClr val="tx1"/>
                </a:solidFill>
              </a:rPr>
              <a:t>PIF 10 is required for non-immersion students</a:t>
            </a:r>
          </a:p>
          <a:p>
            <a:pPr>
              <a:buFont typeface="Wingdings" panose="05000000000000000000" pitchFamily="2" charset="2"/>
              <a:buChar char="ü"/>
            </a:pPr>
            <a:r>
              <a:rPr lang="en-US" sz="3200" dirty="0">
                <a:solidFill>
                  <a:schemeClr val="tx1"/>
                </a:solidFill>
              </a:rPr>
              <a:t>FILA 10 is required for immersion students</a:t>
            </a:r>
          </a:p>
          <a:p>
            <a:pPr marL="0" indent="0">
              <a:buNone/>
            </a:pPr>
            <a:endParaRPr lang="en-US" sz="3200" u="sng" dirty="0"/>
          </a:p>
        </p:txBody>
      </p:sp>
      <p:pic>
        <p:nvPicPr>
          <p:cNvPr id="16" name="Audio 15">
            <a:hlinkClick r:id="" action="ppaction://media"/>
            <a:extLst>
              <a:ext uri="{FF2B5EF4-FFF2-40B4-BE49-F238E27FC236}">
                <a16:creationId xmlns:a16="http://schemas.microsoft.com/office/drawing/2014/main" id="{20E5A02A-8C87-41B7-6711-DAE9A54C55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2783307"/>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spd="slow" advTm="4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462" y="1601410"/>
            <a:ext cx="10045251" cy="4813685"/>
          </a:xfrm>
          <a:solidFill>
            <a:schemeClr val="bg1">
              <a:lumMod val="95000"/>
            </a:schemeClr>
          </a:solidFill>
        </p:spPr>
        <p:txBody>
          <a:bodyPr vert="horz" lIns="91440" tIns="45720" rIns="91440" bIns="45720" rtlCol="0" anchor="t">
            <a:normAutofit fontScale="77500" lnSpcReduction="20000"/>
          </a:bodyPr>
          <a:lstStyle/>
          <a:p>
            <a:pPr marL="0" indent="0">
              <a:buNone/>
            </a:pPr>
            <a:r>
              <a:rPr lang="en-US" sz="2800" b="1" i="1" dirty="0">
                <a:solidFill>
                  <a:schemeClr val="tx1"/>
                </a:solidFill>
              </a:rPr>
              <a:t>Note:</a:t>
            </a:r>
            <a:endParaRPr lang="en-US" dirty="0">
              <a:solidFill>
                <a:schemeClr val="tx1"/>
              </a:solidFill>
            </a:endParaRPr>
          </a:p>
          <a:p>
            <a:pPr>
              <a:buFont typeface="Wingdings 3"/>
              <a:buChar char=""/>
            </a:pPr>
            <a:endParaRPr lang="en-US" sz="3200" dirty="0">
              <a:solidFill>
                <a:schemeClr val="tx1"/>
              </a:solidFill>
            </a:endParaRPr>
          </a:p>
          <a:p>
            <a:pPr>
              <a:buFont typeface="Wingdings 3"/>
              <a:buChar char=""/>
            </a:pPr>
            <a:r>
              <a:rPr lang="en-US" sz="3200" dirty="0">
                <a:solidFill>
                  <a:schemeClr val="tx1"/>
                </a:solidFill>
              </a:rPr>
              <a:t>English Language Arts Foundational &amp; Extended 10, are  </a:t>
            </a:r>
            <a:r>
              <a:rPr lang="en-US" sz="3200" b="1" dirty="0">
                <a:solidFill>
                  <a:schemeClr val="tx1"/>
                </a:solidFill>
              </a:rPr>
              <a:t>requirements</a:t>
            </a:r>
            <a:r>
              <a:rPr lang="en-US" sz="3200" dirty="0">
                <a:solidFill>
                  <a:schemeClr val="tx1"/>
                </a:solidFill>
              </a:rPr>
              <a:t> for grade 10 students. (Started Fall 2025)</a:t>
            </a:r>
          </a:p>
          <a:p>
            <a:pPr>
              <a:buFont typeface="Wingdings 3"/>
              <a:buChar char=""/>
            </a:pPr>
            <a:endParaRPr lang="en-US" sz="3200" dirty="0">
              <a:solidFill>
                <a:schemeClr val="tx1"/>
              </a:solidFill>
            </a:endParaRPr>
          </a:p>
          <a:p>
            <a:pPr>
              <a:buFont typeface="Wingdings 3"/>
              <a:buChar char=""/>
            </a:pPr>
            <a:r>
              <a:rPr lang="en-US" sz="3200" dirty="0">
                <a:solidFill>
                  <a:schemeClr val="tx1"/>
                </a:solidFill>
              </a:rPr>
              <a:t>English is leveled in grades 11 &amp; 12. Level 1, 2, &amp; 3.</a:t>
            </a:r>
          </a:p>
          <a:p>
            <a:pPr>
              <a:buFont typeface="Wingdings 3"/>
              <a:buChar char=""/>
            </a:pPr>
            <a:endParaRPr lang="en-US" sz="3200" dirty="0">
              <a:solidFill>
                <a:schemeClr val="tx1"/>
              </a:solidFill>
            </a:endParaRPr>
          </a:p>
          <a:p>
            <a:pPr>
              <a:buFont typeface="Wingdings 3"/>
              <a:buChar char=""/>
            </a:pPr>
            <a:r>
              <a:rPr lang="en-US" sz="3200" dirty="0">
                <a:solidFill>
                  <a:schemeClr val="tx1"/>
                </a:solidFill>
              </a:rPr>
              <a:t>Levels 1 &amp; 2 are the English courses for students planning on going to University. Level 3 is the Community College pathway. </a:t>
            </a:r>
          </a:p>
          <a:p>
            <a:pPr marL="0" indent="0">
              <a:buNone/>
            </a:pPr>
            <a:endParaRPr lang="en-US" sz="3200" dirty="0">
              <a:solidFill>
                <a:schemeClr val="tx1"/>
              </a:solidFill>
            </a:endParaRPr>
          </a:p>
          <a:p>
            <a:pPr>
              <a:buFont typeface="Wingdings 3"/>
              <a:buChar char=""/>
            </a:pPr>
            <a:r>
              <a:rPr lang="en-US" sz="3200" dirty="0">
                <a:solidFill>
                  <a:schemeClr val="tx1"/>
                </a:solidFill>
              </a:rPr>
              <a:t>English Language Arts EXTENDED 11 is highly recommended for University prep students.</a:t>
            </a:r>
          </a:p>
          <a:p>
            <a:pPr marL="0" indent="0">
              <a:buNone/>
            </a:pPr>
            <a:endParaRPr lang="en-US" sz="2800" b="1" i="1" dirty="0">
              <a:solidFill>
                <a:schemeClr val="tx1"/>
              </a:solidFill>
            </a:endParaRPr>
          </a:p>
          <a:p>
            <a:endParaRPr lang="en-US" sz="4100" dirty="0"/>
          </a:p>
          <a:p>
            <a:pPr marL="0" indent="0">
              <a:buNone/>
            </a:pPr>
            <a:endParaRPr lang="fr-CA" sz="3200" dirty="0"/>
          </a:p>
        </p:txBody>
      </p:sp>
      <p:sp>
        <p:nvSpPr>
          <p:cNvPr id="5" name="Title 1"/>
          <p:cNvSpPr txBox="1">
            <a:spLocks/>
          </p:cNvSpPr>
          <p:nvPr/>
        </p:nvSpPr>
        <p:spPr>
          <a:xfrm>
            <a:off x="227462" y="162232"/>
            <a:ext cx="8386763" cy="942975"/>
          </a:xfrm>
          <a:prstGeom prst="rect">
            <a:avLst/>
          </a:prstGeom>
          <a:solidFill>
            <a:schemeClr val="bg1">
              <a:lumMod val="95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a:solidFill>
                  <a:schemeClr val="tx1"/>
                </a:solidFill>
              </a:rPr>
              <a:t>Languages &amp; Literacies</a:t>
            </a:r>
            <a:endParaRPr lang="fr-CA" sz="6000" b="1">
              <a:solidFill>
                <a:schemeClr val="tx1"/>
              </a:solidFill>
            </a:endParaRPr>
          </a:p>
        </p:txBody>
      </p:sp>
      <p:pic>
        <p:nvPicPr>
          <p:cNvPr id="4" name="Audio 3">
            <a:hlinkClick r:id="" action="ppaction://media"/>
            <a:extLst>
              <a:ext uri="{FF2B5EF4-FFF2-40B4-BE49-F238E27FC236}">
                <a16:creationId xmlns:a16="http://schemas.microsoft.com/office/drawing/2014/main" id="{6B2F1E09-AF6D-8160-3B59-F25E737FFD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5190455"/>
      </p:ext>
    </p:extLst>
  </p:cSld>
  <p:clrMapOvr>
    <a:masterClrMapping/>
  </p:clrMapOvr>
  <mc:AlternateContent xmlns:mc="http://schemas.openxmlformats.org/markup-compatibility/2006" xmlns:p14="http://schemas.microsoft.com/office/powerpoint/2010/main">
    <mc:Choice Requires="p14">
      <p:transition spd="slow" p14:dur="2000" advTm="20962"/>
    </mc:Choice>
    <mc:Fallback xmlns="">
      <p:transition spd="slow" advTm="2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9" name="Straight Connector 28">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1"/>
          <p:cNvSpPr>
            <a:spLocks noGrp="1"/>
          </p:cNvSpPr>
          <p:nvPr>
            <p:ph type="title"/>
          </p:nvPr>
        </p:nvSpPr>
        <p:spPr>
          <a:xfrm>
            <a:off x="985968" y="4473225"/>
            <a:ext cx="8288035" cy="1095059"/>
          </a:xfrm>
        </p:spPr>
        <p:txBody>
          <a:bodyPr vert="horz" lIns="91440" tIns="45720" rIns="91440" bIns="45720" rtlCol="0" anchor="b">
            <a:normAutofit/>
          </a:bodyPr>
          <a:lstStyle/>
          <a:p>
            <a:r>
              <a:rPr lang="en-US" sz="4800" b="1">
                <a:solidFill>
                  <a:schemeClr val="tx1"/>
                </a:solidFill>
              </a:rPr>
              <a:t>Languages &amp; Literacies</a:t>
            </a:r>
          </a:p>
        </p:txBody>
      </p:sp>
      <p:pic>
        <p:nvPicPr>
          <p:cNvPr id="8" name="Picture 7">
            <a:extLst>
              <a:ext uri="{FF2B5EF4-FFF2-40B4-BE49-F238E27FC236}">
                <a16:creationId xmlns:a16="http://schemas.microsoft.com/office/drawing/2014/main" id="{84678F32-F8DE-8805-5CBC-2B48469DEA47}"/>
              </a:ext>
            </a:extLst>
          </p:cNvPr>
          <p:cNvPicPr>
            <a:picLocks noChangeAspect="1"/>
          </p:cNvPicPr>
          <p:nvPr/>
        </p:nvPicPr>
        <p:blipFill>
          <a:blip r:embed="rId5"/>
          <a:stretch>
            <a:fillRect/>
          </a:stretch>
        </p:blipFill>
        <p:spPr>
          <a:xfrm>
            <a:off x="985965" y="1135680"/>
            <a:ext cx="4883927" cy="2590197"/>
          </a:xfrm>
          <a:prstGeom prst="rect">
            <a:avLst/>
          </a:prstGeom>
        </p:spPr>
      </p:pic>
      <p:pic>
        <p:nvPicPr>
          <p:cNvPr id="10" name="Picture 9">
            <a:extLst>
              <a:ext uri="{FF2B5EF4-FFF2-40B4-BE49-F238E27FC236}">
                <a16:creationId xmlns:a16="http://schemas.microsoft.com/office/drawing/2014/main" id="{794691E6-2058-D924-2AD7-3C7FF590A4BD}"/>
              </a:ext>
            </a:extLst>
          </p:cNvPr>
          <p:cNvPicPr>
            <a:picLocks noChangeAspect="1"/>
          </p:cNvPicPr>
          <p:nvPr/>
        </p:nvPicPr>
        <p:blipFill>
          <a:blip r:embed="rId6"/>
          <a:stretch>
            <a:fillRect/>
          </a:stretch>
        </p:blipFill>
        <p:spPr>
          <a:xfrm>
            <a:off x="6096000" y="238754"/>
            <a:ext cx="3811037" cy="4292041"/>
          </a:xfrm>
          <a:prstGeom prst="rect">
            <a:avLst/>
          </a:prstGeom>
        </p:spPr>
      </p:pic>
      <p:pic>
        <p:nvPicPr>
          <p:cNvPr id="12" name="Audio 11">
            <a:hlinkClick r:id="" action="ppaction://media"/>
            <a:extLst>
              <a:ext uri="{FF2B5EF4-FFF2-40B4-BE49-F238E27FC236}">
                <a16:creationId xmlns:a16="http://schemas.microsoft.com/office/drawing/2014/main" id="{87D23442-BACB-A327-BFA8-634FF2124B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2119222"/>
      </p:ext>
    </p:extLst>
  </p:cSld>
  <p:clrMapOvr>
    <a:masterClrMapping/>
  </p:clrMapOvr>
  <mc:AlternateContent xmlns:mc="http://schemas.openxmlformats.org/markup-compatibility/2006" xmlns:p14="http://schemas.microsoft.com/office/powerpoint/2010/main">
    <mc:Choice Requires="p14">
      <p:transition spd="slow" p14:dur="2000" advTm="22065"/>
    </mc:Choice>
    <mc:Fallback xmlns="">
      <p:transition spd="slow" advTm="2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54A021"/>
      </a:accent1>
      <a:accent2>
        <a:srgbClr val="2A501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52336B98498E43AC9572A6FA50282B" ma:contentTypeVersion="18" ma:contentTypeDescription="Create a new document." ma:contentTypeScope="" ma:versionID="8132d55e2e2f6a178b7d7f7bda784636">
  <xsd:schema xmlns:xsd="http://www.w3.org/2001/XMLSchema" xmlns:xs="http://www.w3.org/2001/XMLSchema" xmlns:p="http://schemas.microsoft.com/office/2006/metadata/properties" xmlns:ns3="717987ee-c82c-4776-b480-5ff807c8c756" xmlns:ns4="41cffffa-8dd5-4313-8dd0-b34bdcf68c09" targetNamespace="http://schemas.microsoft.com/office/2006/metadata/properties" ma:root="true" ma:fieldsID="8fac04150d6ea6437c16532688c9fe12" ns3:_="" ns4:_="">
    <xsd:import namespace="717987ee-c82c-4776-b480-5ff807c8c756"/>
    <xsd:import namespace="41cffffa-8dd5-4313-8dd0-b34bdcf68c0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987ee-c82c-4776-b480-5ff807c8c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cffffa-8dd5-4313-8dd0-b34bdcf68c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1cffffa-8dd5-4313-8dd0-b34bdcf68c09">
      <UserInfo>
        <DisplayName>White, Krista (ASD-S)</DisplayName>
        <AccountId>13</AccountId>
        <AccountType/>
      </UserInfo>
    </SharedWithUsers>
    <_activity xmlns="717987ee-c82c-4776-b480-5ff807c8c756" xsi:nil="true"/>
  </documentManagement>
</p:properties>
</file>

<file path=customXml/itemProps1.xml><?xml version="1.0" encoding="utf-8"?>
<ds:datastoreItem xmlns:ds="http://schemas.openxmlformats.org/officeDocument/2006/customXml" ds:itemID="{F5B2E642-63C5-427A-9C14-7897243C961A}">
  <ds:schemaRefs>
    <ds:schemaRef ds:uri="http://schemas.microsoft.com/sharepoint/v3/contenttype/forms"/>
  </ds:schemaRefs>
</ds:datastoreItem>
</file>

<file path=customXml/itemProps2.xml><?xml version="1.0" encoding="utf-8"?>
<ds:datastoreItem xmlns:ds="http://schemas.openxmlformats.org/officeDocument/2006/customXml" ds:itemID="{45EDF8E0-D39D-4689-B590-79289DB57FF7}">
  <ds:schemaRefs>
    <ds:schemaRef ds:uri="41cffffa-8dd5-4313-8dd0-b34bdcf68c09"/>
    <ds:schemaRef ds:uri="717987ee-c82c-4776-b480-5ff807c8c7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5BF4BF-D3F6-4B7B-877E-0C3C74A5D329}">
  <ds:schemaRefs>
    <ds:schemaRef ds:uri="41cffffa-8dd5-4313-8dd0-b34bdcf68c09"/>
    <ds:schemaRef ds:uri="717987ee-c82c-4776-b480-5ff807c8c7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7322</TotalTime>
  <Words>1235</Words>
  <Application>Microsoft Office PowerPoint</Application>
  <PresentationFormat>Widescreen</PresentationFormat>
  <Paragraphs>148</Paragraphs>
  <Slides>27</Slides>
  <Notes>14</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Trebuchet MS</vt:lpstr>
      <vt:lpstr>Wingdings</vt:lpstr>
      <vt:lpstr>Wingdings 3</vt:lpstr>
      <vt:lpstr>Facet</vt:lpstr>
      <vt:lpstr>SSHS CC AI </vt:lpstr>
      <vt:lpstr>Todays Agenda – March 19th  </vt:lpstr>
      <vt:lpstr>PowerPoint Presentation</vt:lpstr>
      <vt:lpstr>PowerPoint Presentation</vt:lpstr>
      <vt:lpstr>Online Courses</vt:lpstr>
      <vt:lpstr>What courses will you need to graduate?  Refer to the Graduation Requirements Tracking Sheet.</vt:lpstr>
      <vt:lpstr>Languages &amp; Literacies</vt:lpstr>
      <vt:lpstr>PowerPoint Presentation</vt:lpstr>
      <vt:lpstr>Languages &amp; Literacies</vt:lpstr>
      <vt:lpstr>Humanities</vt:lpstr>
      <vt:lpstr>Humanities</vt:lpstr>
      <vt:lpstr>Mathematics</vt:lpstr>
      <vt:lpstr>Mathematics</vt:lpstr>
      <vt:lpstr>Science</vt:lpstr>
      <vt:lpstr>                   Science</vt:lpstr>
      <vt:lpstr>Personalized  Well-Being</vt:lpstr>
      <vt:lpstr>Personalized Well-Being</vt:lpstr>
      <vt:lpstr>Creative Arts</vt:lpstr>
      <vt:lpstr>Wellness and Physical Education</vt:lpstr>
      <vt:lpstr>Career-Connected </vt:lpstr>
      <vt:lpstr>Personal Interest Courses</vt:lpstr>
      <vt:lpstr>For French Immersion Students </vt:lpstr>
      <vt:lpstr> Humanities Reminder </vt:lpstr>
      <vt:lpstr> English Language Arts Reminder  </vt:lpstr>
      <vt:lpstr>REMINDER Website access to PowerSchool</vt:lpstr>
      <vt:lpstr>Discussion Questions </vt:lpstr>
      <vt:lpstr>Discussion Questions – possible answers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SSHS</dc:title>
  <dc:creator>Hart, Natalie (ASD-S)</dc:creator>
  <cp:lastModifiedBy>Amos, Krista (ASD-S)</cp:lastModifiedBy>
  <cp:revision>5</cp:revision>
  <dcterms:created xsi:type="dcterms:W3CDTF">2023-03-13T20:54:28Z</dcterms:created>
  <dcterms:modified xsi:type="dcterms:W3CDTF">2026-04-07T17:01:12Z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0x0101007D52336B98498E43AC9572A6FA50282B</vt:lpwstr>
  </property>
</Properties>
</file>